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5"/>
  </p:notesMasterIdLst>
  <p:handoutMasterIdLst>
    <p:handoutMasterId r:id="rId86"/>
  </p:handoutMasterIdLst>
  <p:sldIdLst>
    <p:sldId id="256" r:id="rId2"/>
    <p:sldId id="323" r:id="rId3"/>
    <p:sldId id="370" r:id="rId4"/>
    <p:sldId id="257" r:id="rId5"/>
    <p:sldId id="281" r:id="rId6"/>
    <p:sldId id="264" r:id="rId7"/>
    <p:sldId id="282" r:id="rId8"/>
    <p:sldId id="332" r:id="rId9"/>
    <p:sldId id="330" r:id="rId10"/>
    <p:sldId id="331" r:id="rId11"/>
    <p:sldId id="319" r:id="rId12"/>
    <p:sldId id="285" r:id="rId13"/>
    <p:sldId id="266" r:id="rId14"/>
    <p:sldId id="258" r:id="rId15"/>
    <p:sldId id="267" r:id="rId16"/>
    <p:sldId id="268" r:id="rId17"/>
    <p:sldId id="269" r:id="rId18"/>
    <p:sldId id="286" r:id="rId19"/>
    <p:sldId id="290" r:id="rId20"/>
    <p:sldId id="375" r:id="rId21"/>
    <p:sldId id="376" r:id="rId22"/>
    <p:sldId id="374" r:id="rId23"/>
    <p:sldId id="270" r:id="rId24"/>
    <p:sldId id="314" r:id="rId25"/>
    <p:sldId id="377" r:id="rId26"/>
    <p:sldId id="271" r:id="rId27"/>
    <p:sldId id="292" r:id="rId28"/>
    <p:sldId id="293" r:id="rId29"/>
    <p:sldId id="311" r:id="rId30"/>
    <p:sldId id="344" r:id="rId31"/>
    <p:sldId id="296" r:id="rId32"/>
    <p:sldId id="291" r:id="rId33"/>
    <p:sldId id="373" r:id="rId34"/>
    <p:sldId id="343" r:id="rId35"/>
    <p:sldId id="342" r:id="rId36"/>
    <p:sldId id="346" r:id="rId37"/>
    <p:sldId id="364" r:id="rId38"/>
    <p:sldId id="365" r:id="rId39"/>
    <p:sldId id="366" r:id="rId40"/>
    <p:sldId id="367" r:id="rId41"/>
    <p:sldId id="368" r:id="rId42"/>
    <p:sldId id="350" r:id="rId43"/>
    <p:sldId id="351" r:id="rId44"/>
    <p:sldId id="289" r:id="rId45"/>
    <p:sldId id="371" r:id="rId46"/>
    <p:sldId id="353" r:id="rId47"/>
    <p:sldId id="341" r:id="rId48"/>
    <p:sldId id="354" r:id="rId49"/>
    <p:sldId id="355" r:id="rId50"/>
    <p:sldId id="356" r:id="rId51"/>
    <p:sldId id="357" r:id="rId52"/>
    <p:sldId id="358" r:id="rId53"/>
    <p:sldId id="294" r:id="rId54"/>
    <p:sldId id="335" r:id="rId55"/>
    <p:sldId id="337" r:id="rId56"/>
    <p:sldId id="288" r:id="rId57"/>
    <p:sldId id="372" r:id="rId58"/>
    <p:sldId id="307" r:id="rId59"/>
    <p:sldId id="326" r:id="rId60"/>
    <p:sldId id="327" r:id="rId61"/>
    <p:sldId id="361" r:id="rId62"/>
    <p:sldId id="328" r:id="rId63"/>
    <p:sldId id="318" r:id="rId64"/>
    <p:sldId id="272" r:id="rId65"/>
    <p:sldId id="273" r:id="rId66"/>
    <p:sldId id="274" r:id="rId67"/>
    <p:sldId id="275" r:id="rId68"/>
    <p:sldId id="276" r:id="rId69"/>
    <p:sldId id="277" r:id="rId70"/>
    <p:sldId id="278" r:id="rId71"/>
    <p:sldId id="329" r:id="rId72"/>
    <p:sldId id="315" r:id="rId73"/>
    <p:sldId id="313" r:id="rId74"/>
    <p:sldId id="312" r:id="rId75"/>
    <p:sldId id="334" r:id="rId76"/>
    <p:sldId id="297" r:id="rId77"/>
    <p:sldId id="360" r:id="rId78"/>
    <p:sldId id="321" r:id="rId79"/>
    <p:sldId id="262" r:id="rId80"/>
    <p:sldId id="369" r:id="rId81"/>
    <p:sldId id="320" r:id="rId82"/>
    <p:sldId id="260" r:id="rId83"/>
    <p:sldId id="25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5BDA86-04B6-420B-856E-1AA6FFA8781D}">
          <p14:sldIdLst>
            <p14:sldId id="256"/>
            <p14:sldId id="323"/>
            <p14:sldId id="370"/>
            <p14:sldId id="257"/>
            <p14:sldId id="281"/>
            <p14:sldId id="264"/>
            <p14:sldId id="282"/>
            <p14:sldId id="332"/>
            <p14:sldId id="330"/>
            <p14:sldId id="331"/>
            <p14:sldId id="319"/>
            <p14:sldId id="285"/>
            <p14:sldId id="266"/>
            <p14:sldId id="258"/>
            <p14:sldId id="267"/>
            <p14:sldId id="268"/>
            <p14:sldId id="269"/>
            <p14:sldId id="286"/>
            <p14:sldId id="290"/>
            <p14:sldId id="375"/>
            <p14:sldId id="376"/>
            <p14:sldId id="374"/>
            <p14:sldId id="270"/>
            <p14:sldId id="314"/>
            <p14:sldId id="377"/>
            <p14:sldId id="271"/>
            <p14:sldId id="292"/>
            <p14:sldId id="293"/>
            <p14:sldId id="311"/>
            <p14:sldId id="344"/>
            <p14:sldId id="296"/>
            <p14:sldId id="291"/>
            <p14:sldId id="373"/>
            <p14:sldId id="343"/>
            <p14:sldId id="342"/>
            <p14:sldId id="346"/>
            <p14:sldId id="364"/>
            <p14:sldId id="365"/>
            <p14:sldId id="366"/>
            <p14:sldId id="367"/>
            <p14:sldId id="368"/>
            <p14:sldId id="350"/>
            <p14:sldId id="351"/>
            <p14:sldId id="289"/>
            <p14:sldId id="371"/>
            <p14:sldId id="353"/>
            <p14:sldId id="341"/>
            <p14:sldId id="354"/>
            <p14:sldId id="355"/>
            <p14:sldId id="356"/>
            <p14:sldId id="357"/>
            <p14:sldId id="358"/>
            <p14:sldId id="294"/>
            <p14:sldId id="335"/>
            <p14:sldId id="337"/>
            <p14:sldId id="288"/>
            <p14:sldId id="372"/>
            <p14:sldId id="307"/>
            <p14:sldId id="326"/>
            <p14:sldId id="327"/>
            <p14:sldId id="361"/>
            <p14:sldId id="328"/>
            <p14:sldId id="318"/>
            <p14:sldId id="272"/>
            <p14:sldId id="273"/>
            <p14:sldId id="274"/>
            <p14:sldId id="275"/>
            <p14:sldId id="276"/>
            <p14:sldId id="277"/>
            <p14:sldId id="278"/>
          </p14:sldIdLst>
        </p14:section>
        <p14:section name="Untitled Section" id="{5367B76C-A3CD-4446-BB9B-D4DF530BCBAC}">
          <p14:sldIdLst>
            <p14:sldId id="329"/>
            <p14:sldId id="315"/>
            <p14:sldId id="313"/>
            <p14:sldId id="312"/>
            <p14:sldId id="334"/>
            <p14:sldId id="297"/>
            <p14:sldId id="360"/>
            <p14:sldId id="321"/>
            <p14:sldId id="262"/>
            <p14:sldId id="369"/>
            <p14:sldId id="320"/>
            <p14:sldId id="260"/>
            <p14:sldId id="25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617"/>
    <a:srgbClr val="008000"/>
    <a:srgbClr val="EB530F"/>
    <a:srgbClr val="D88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0"/>
  </p:normalViewPr>
  <p:slideViewPr>
    <p:cSldViewPr>
      <p:cViewPr varScale="1">
        <p:scale>
          <a:sx n="66" d="100"/>
          <a:sy n="66"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8C5C414-1A56-4855-B3B9-E4C3B9271E1D}" type="datetimeFigureOut">
              <a:rPr lang="ar-SA" smtClean="0"/>
              <a:t>06/06/45</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D3D73E0-9227-4BD2-8812-242075C295F6}" type="slidenum">
              <a:rPr lang="ar-SA" smtClean="0"/>
              <a:t>‹#›</a:t>
            </a:fld>
            <a:endParaRPr lang="ar-SA"/>
          </a:p>
        </p:txBody>
      </p:sp>
    </p:spTree>
    <p:extLst>
      <p:ext uri="{BB962C8B-B14F-4D97-AF65-F5344CB8AC3E}">
        <p14:creationId xmlns:p14="http://schemas.microsoft.com/office/powerpoint/2010/main" val="30566136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23225D-2961-41D7-8607-1FABF1D34531}" type="datetimeFigureOut">
              <a:rPr lang="ar-SA" smtClean="0"/>
              <a:t>06/06/45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8E70FF-C316-4D2E-A2E3-8E9194B9F6E0}" type="slidenum">
              <a:rPr lang="ar-SA" smtClean="0"/>
              <a:t>‹#›</a:t>
            </a:fld>
            <a:endParaRPr lang="ar-SA"/>
          </a:p>
        </p:txBody>
      </p:sp>
    </p:spTree>
    <p:extLst>
      <p:ext uri="{BB962C8B-B14F-4D97-AF65-F5344CB8AC3E}">
        <p14:creationId xmlns:p14="http://schemas.microsoft.com/office/powerpoint/2010/main" val="4247120474"/>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AF5BB2-C234-4ED5-B3D5-7096278A7C76}" type="datetime1">
              <a:rPr lang="en-US" smtClean="0"/>
              <a:t>12/18/2023</a:t>
            </a:fld>
            <a:endParaRPr lang="en-US"/>
          </a:p>
        </p:txBody>
      </p:sp>
      <p:sp>
        <p:nvSpPr>
          <p:cNvPr id="5" name="Footer Placeholder 4"/>
          <p:cNvSpPr>
            <a:spLocks noGrp="1"/>
          </p:cNvSpPr>
          <p:nvPr>
            <p:ph type="ftr" sz="quarter" idx="11"/>
          </p:nvPr>
        </p:nvSpPr>
        <p:spPr/>
        <p:txBody>
          <a:bodyPr/>
          <a:lstStyle/>
          <a:p>
            <a:r>
              <a:rPr lang="sv-SE"/>
              <a:t>Dr. Mehmood-ul Hassan Malik, MBBS, FCPS Haematology</a:t>
            </a: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D38CC0-7DF0-4F2F-9426-3ACE7AAB83BC}" type="datetime1">
              <a:rPr lang="en-US" smtClean="0"/>
              <a:t>12/18/2023</a:t>
            </a:fld>
            <a:endParaRPr lang="en-US"/>
          </a:p>
        </p:txBody>
      </p:sp>
      <p:sp>
        <p:nvSpPr>
          <p:cNvPr id="5" name="Footer Placeholder 4"/>
          <p:cNvSpPr>
            <a:spLocks noGrp="1"/>
          </p:cNvSpPr>
          <p:nvPr>
            <p:ph type="ftr" sz="quarter" idx="11"/>
          </p:nvPr>
        </p:nvSpPr>
        <p:spPr/>
        <p:txBody>
          <a:bodyPr/>
          <a:lstStyle/>
          <a:p>
            <a:r>
              <a:rPr lang="sv-SE"/>
              <a:t>Dr. Mehmood-ul Hassan Malik, MBBS, FCPS Haematology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76DEF8-37C7-4FC5-B7E2-6F5C76D48751}" type="datetime1">
              <a:rPr lang="en-US" smtClean="0"/>
              <a:t>12/18/2023</a:t>
            </a:fld>
            <a:endParaRPr lang="en-US"/>
          </a:p>
        </p:txBody>
      </p:sp>
      <p:sp>
        <p:nvSpPr>
          <p:cNvPr id="5" name="Footer Placeholder 4"/>
          <p:cNvSpPr>
            <a:spLocks noGrp="1"/>
          </p:cNvSpPr>
          <p:nvPr>
            <p:ph type="ftr" sz="quarter" idx="11"/>
          </p:nvPr>
        </p:nvSpPr>
        <p:spPr/>
        <p:txBody>
          <a:bodyPr/>
          <a:lstStyle/>
          <a:p>
            <a:r>
              <a:rPr lang="sv-SE"/>
              <a:t>Dr. Mehmood-ul Hassan Malik, MBBS, FCPS Haematology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58B2F-B9E5-4591-8969-18D545E43156}" type="datetime1">
              <a:rPr lang="en-US" smtClean="0"/>
              <a:t>12/18/2023</a:t>
            </a:fld>
            <a:endParaRPr lang="en-US"/>
          </a:p>
        </p:txBody>
      </p:sp>
      <p:sp>
        <p:nvSpPr>
          <p:cNvPr id="5" name="Footer Placeholder 4"/>
          <p:cNvSpPr>
            <a:spLocks noGrp="1"/>
          </p:cNvSpPr>
          <p:nvPr>
            <p:ph type="ftr" sz="quarter" idx="11"/>
          </p:nvPr>
        </p:nvSpPr>
        <p:spPr/>
        <p:txBody>
          <a:bodyPr/>
          <a:lstStyle/>
          <a:p>
            <a:r>
              <a:rPr lang="sv-SE"/>
              <a:t>Dr. Mehmood-ul Hassan Malik, MBBS, FCPS Haematology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451CAD9-1AD9-4DE9-8088-D6B78C4112B9}" type="datetime1">
              <a:rPr lang="en-US" smtClean="0"/>
              <a:t>12/18/2023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sv-SE"/>
              <a:t>Dr. Mehmood-ul Hassan Malik, MBBS, FCPS Haematology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9DD5C-5A1C-4D86-A400-5AC0B0BA9073}" type="datetime1">
              <a:rPr lang="en-US" smtClean="0"/>
              <a:t>12/18/2023</a:t>
            </a:fld>
            <a:endParaRPr lang="en-US"/>
          </a:p>
        </p:txBody>
      </p:sp>
      <p:sp>
        <p:nvSpPr>
          <p:cNvPr id="6" name="Footer Placeholder 5"/>
          <p:cNvSpPr>
            <a:spLocks noGrp="1"/>
          </p:cNvSpPr>
          <p:nvPr>
            <p:ph type="ftr" sz="quarter" idx="11"/>
          </p:nvPr>
        </p:nvSpPr>
        <p:spPr/>
        <p:txBody>
          <a:bodyPr/>
          <a:lstStyle/>
          <a:p>
            <a:r>
              <a:rPr lang="sv-SE"/>
              <a:t>Dr. Mehmood-ul Hassan Malik, MBBS, FCPS Haematology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5A17A0-337F-4665-8A62-219AC797B4D1}" type="datetime1">
              <a:rPr lang="en-US" smtClean="0"/>
              <a:t>12/18/2023</a:t>
            </a:fld>
            <a:endParaRPr lang="en-US"/>
          </a:p>
        </p:txBody>
      </p:sp>
      <p:sp>
        <p:nvSpPr>
          <p:cNvPr id="8" name="Footer Placeholder 7"/>
          <p:cNvSpPr>
            <a:spLocks noGrp="1"/>
          </p:cNvSpPr>
          <p:nvPr>
            <p:ph type="ftr" sz="quarter" idx="11"/>
          </p:nvPr>
        </p:nvSpPr>
        <p:spPr/>
        <p:txBody>
          <a:bodyPr/>
          <a:lstStyle/>
          <a:p>
            <a:r>
              <a:rPr lang="sv-SE"/>
              <a:t>Dr. Mehmood-ul Hassan Malik, MBBS, FCPS Haematology</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77FB96-0B0E-4D49-A77B-F7ADB68874B0}" type="datetime1">
              <a:rPr lang="en-US" smtClean="0"/>
              <a:t>12/18/2023</a:t>
            </a:fld>
            <a:endParaRPr lang="en-US"/>
          </a:p>
        </p:txBody>
      </p:sp>
      <p:sp>
        <p:nvSpPr>
          <p:cNvPr id="4" name="Footer Placeholder 3"/>
          <p:cNvSpPr>
            <a:spLocks noGrp="1"/>
          </p:cNvSpPr>
          <p:nvPr>
            <p:ph type="ftr" sz="quarter" idx="11"/>
          </p:nvPr>
        </p:nvSpPr>
        <p:spPr/>
        <p:txBody>
          <a:bodyPr/>
          <a:lstStyle/>
          <a:p>
            <a:r>
              <a:rPr lang="sv-SE"/>
              <a:t>Dr. Mehmood-ul Hassan Malik, MBBS, FCPS Haematology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AC3AA-82CF-4AC2-BB88-C281816611EB}" type="datetime1">
              <a:rPr lang="en-US" smtClean="0"/>
              <a:t>12/18/2023</a:t>
            </a:fld>
            <a:endParaRPr lang="en-US"/>
          </a:p>
        </p:txBody>
      </p:sp>
      <p:sp>
        <p:nvSpPr>
          <p:cNvPr id="3" name="Footer Placeholder 2"/>
          <p:cNvSpPr>
            <a:spLocks noGrp="1"/>
          </p:cNvSpPr>
          <p:nvPr>
            <p:ph type="ftr" sz="quarter" idx="11"/>
          </p:nvPr>
        </p:nvSpPr>
        <p:spPr/>
        <p:txBody>
          <a:bodyPr/>
          <a:lstStyle/>
          <a:p>
            <a:r>
              <a:rPr lang="sv-SE"/>
              <a:t>Dr. Mehmood-ul Hassan Malik, MBBS, FCPS Haematology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A5AA4-4902-4F13-B81E-6DA1071B66F8}" type="datetime1">
              <a:rPr lang="en-US" smtClean="0"/>
              <a:t>12/18/2023</a:t>
            </a:fld>
            <a:endParaRPr lang="en-US"/>
          </a:p>
        </p:txBody>
      </p:sp>
      <p:sp>
        <p:nvSpPr>
          <p:cNvPr id="6" name="Footer Placeholder 5"/>
          <p:cNvSpPr>
            <a:spLocks noGrp="1"/>
          </p:cNvSpPr>
          <p:nvPr>
            <p:ph type="ftr" sz="quarter" idx="11"/>
          </p:nvPr>
        </p:nvSpPr>
        <p:spPr/>
        <p:txBody>
          <a:bodyPr/>
          <a:lstStyle/>
          <a:p>
            <a:r>
              <a:rPr lang="sv-SE"/>
              <a:t>Dr. Mehmood-ul Hassan Malik, MBBS, FCPS Haematology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9163B-0426-49B1-97CD-942F0A381DE2}" type="datetime1">
              <a:rPr lang="en-US" smtClean="0"/>
              <a:t>12/18/2023</a:t>
            </a:fld>
            <a:endParaRPr lang="en-US"/>
          </a:p>
        </p:txBody>
      </p:sp>
      <p:sp>
        <p:nvSpPr>
          <p:cNvPr id="6" name="Footer Placeholder 5"/>
          <p:cNvSpPr>
            <a:spLocks noGrp="1"/>
          </p:cNvSpPr>
          <p:nvPr>
            <p:ph type="ftr" sz="quarter" idx="11"/>
          </p:nvPr>
        </p:nvSpPr>
        <p:spPr/>
        <p:txBody>
          <a:bodyPr/>
          <a:lstStyle/>
          <a:p>
            <a:r>
              <a:rPr lang="sv-SE"/>
              <a:t>Dr. Mehmood-ul Hassan Malik, MBBS, FCPS Haematology</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B47B0F1-D710-4660-83AC-19A4272B6155}" type="datetime1">
              <a:rPr lang="en-US" smtClean="0"/>
              <a:t>12/18/2023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v-SE"/>
              <a:t>Dr. Mehmood-ul Hassan Malik, MBBS, FCPS Haematology</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westgard.com/"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b="1" dirty="0"/>
              <a:t/>
            </a:r>
            <a:br>
              <a:rPr lang="en-US" sz="5400" b="1" dirty="0"/>
            </a:br>
            <a:r>
              <a:rPr lang="en-US" sz="5400" b="1" dirty="0"/>
              <a:t>Quality </a:t>
            </a:r>
            <a:br>
              <a:rPr lang="en-US" sz="5400" b="1" dirty="0"/>
            </a:br>
            <a:r>
              <a:rPr lang="en-US" sz="5400" b="1" dirty="0"/>
              <a:t>in </a:t>
            </a:r>
            <a:br>
              <a:rPr lang="en-US" sz="5400" b="1" dirty="0"/>
            </a:br>
            <a:r>
              <a:rPr lang="en-US" sz="5400" b="1" dirty="0"/>
              <a:t>laboratory</a:t>
            </a:r>
            <a:endParaRPr lang="ar-SA" sz="5400" b="1" dirty="0"/>
          </a:p>
        </p:txBody>
      </p:sp>
      <p:sp>
        <p:nvSpPr>
          <p:cNvPr id="3" name="Subtitle 2"/>
          <p:cNvSpPr>
            <a:spLocks noGrp="1"/>
          </p:cNvSpPr>
          <p:nvPr>
            <p:ph type="subTitle" idx="1"/>
          </p:nvPr>
        </p:nvSpPr>
        <p:spPr>
          <a:xfrm>
            <a:off x="990600" y="4724400"/>
            <a:ext cx="6858000" cy="990600"/>
          </a:xfrm>
        </p:spPr>
        <p:txBody>
          <a:bodyPr>
            <a:normAutofit/>
          </a:bodyPr>
          <a:lstStyle/>
          <a:p>
            <a:pPr algn="ctr"/>
            <a:r>
              <a:rPr lang="en-US" b="1" dirty="0"/>
              <a:t>Dr. </a:t>
            </a:r>
            <a:r>
              <a:rPr lang="en-US" b="1" dirty="0" err="1"/>
              <a:t>Mehmood</a:t>
            </a:r>
            <a:r>
              <a:rPr lang="en-US" b="1" dirty="0"/>
              <a:t>-</a:t>
            </a:r>
            <a:r>
              <a:rPr lang="en-US" b="1" dirty="0" err="1"/>
              <a:t>ul</a:t>
            </a:r>
            <a:r>
              <a:rPr lang="en-US" b="1" dirty="0"/>
              <a:t>-Hassan Malik</a:t>
            </a:r>
          </a:p>
          <a:p>
            <a:pPr algn="ctr" rtl="0"/>
            <a:r>
              <a:rPr lang="en-US" sz="1800" dirty="0"/>
              <a:t>MBBS, FCPS (Haematology</a:t>
            </a:r>
            <a:r>
              <a:rPr lang="en-US" sz="1800" dirty="0" smtClean="0"/>
              <a:t>)</a:t>
            </a:r>
          </a:p>
          <a:p>
            <a:pPr algn="ctr" rtl="0"/>
            <a:endParaRPr lang="en-US" sz="1800" dirty="0"/>
          </a:p>
          <a:p>
            <a:pPr rtl="0"/>
            <a:endParaRPr lang="en-US" dirty="0"/>
          </a:p>
          <a:p>
            <a:pPr algn="l"/>
            <a:endParaRPr lang="ar-SA" dirty="0"/>
          </a:p>
        </p:txBody>
      </p:sp>
      <p:sp>
        <p:nvSpPr>
          <p:cNvPr id="4" name="TextBox 3"/>
          <p:cNvSpPr txBox="1"/>
          <p:nvPr/>
        </p:nvSpPr>
        <p:spPr>
          <a:xfrm>
            <a:off x="2997200" y="5541005"/>
            <a:ext cx="2032000" cy="261610"/>
          </a:xfrm>
          <a:prstGeom prst="rect">
            <a:avLst/>
          </a:prstGeom>
          <a:noFill/>
        </p:spPr>
        <p:txBody>
          <a:bodyPr wrap="square" rtlCol="1">
            <a:spAutoFit/>
          </a:bodyPr>
          <a:lstStyle/>
          <a:p>
            <a:r>
              <a:rPr lang="en-US" sz="1100" dirty="0" smtClean="0">
                <a:solidFill>
                  <a:srgbClr val="FF0000"/>
                </a:solidFill>
              </a:rPr>
              <a:t>mehmood196@hotmail.com</a:t>
            </a:r>
            <a:endParaRPr lang="ar-SA" sz="1100" dirty="0">
              <a:solidFill>
                <a:srgbClr val="FF0000"/>
              </a:solidFill>
            </a:endParaRPr>
          </a:p>
        </p:txBody>
      </p:sp>
    </p:spTree>
    <p:extLst>
      <p:ext uri="{BB962C8B-B14F-4D97-AF65-F5344CB8AC3E}">
        <p14:creationId xmlns:p14="http://schemas.microsoft.com/office/powerpoint/2010/main" val="416977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588103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572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1" name="Picture 10">
            <a:extLst>
              <a:ext uri="{FF2B5EF4-FFF2-40B4-BE49-F238E27FC236}">
                <a16:creationId xmlns="" xmlns:a16="http://schemas.microsoft.com/office/drawing/2014/main" id="{3BC372C4-27AC-6821-490C-DC5CEFBDECA6}"/>
              </a:ext>
            </a:extLst>
          </p:cNvPr>
          <p:cNvPicPr>
            <a:picLocks noChangeAspect="1"/>
          </p:cNvPicPr>
          <p:nvPr/>
        </p:nvPicPr>
        <p:blipFill>
          <a:blip r:embed="rId2"/>
          <a:stretch>
            <a:fillRect/>
          </a:stretch>
        </p:blipFill>
        <p:spPr>
          <a:xfrm>
            <a:off x="1143000" y="2438400"/>
            <a:ext cx="6324600" cy="1905001"/>
          </a:xfrm>
          <a:prstGeom prst="rect">
            <a:avLst/>
          </a:prstGeom>
        </p:spPr>
      </p:pic>
    </p:spTree>
    <p:extLst>
      <p:ext uri="{BB962C8B-B14F-4D97-AF65-F5344CB8AC3E}">
        <p14:creationId xmlns:p14="http://schemas.microsoft.com/office/powerpoint/2010/main" val="58249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pPr rtl="0"/>
            <a:r>
              <a:rPr lang="en-US" sz="2800" dirty="0">
                <a:solidFill>
                  <a:schemeClr val="accent4">
                    <a:lumMod val="50000"/>
                  </a:schemeClr>
                </a:solidFill>
              </a:rPr>
              <a:t>c. Turnaround time:</a:t>
            </a:r>
            <a:endParaRPr lang="ar-SA" sz="2800" dirty="0">
              <a:solidFill>
                <a:schemeClr val="accent4">
                  <a:lumMod val="50000"/>
                </a:schemeClr>
              </a:solidFill>
            </a:endParaRPr>
          </a:p>
        </p:txBody>
      </p:sp>
      <p:sp>
        <p:nvSpPr>
          <p:cNvPr id="3" name="Content Placeholder 2"/>
          <p:cNvSpPr>
            <a:spLocks noGrp="1"/>
          </p:cNvSpPr>
          <p:nvPr>
            <p:ph idx="1"/>
          </p:nvPr>
        </p:nvSpPr>
        <p:spPr>
          <a:xfrm>
            <a:off x="457200" y="1524000"/>
            <a:ext cx="7620000" cy="4602163"/>
          </a:xfrm>
        </p:spPr>
        <p:txBody>
          <a:bodyPr/>
          <a:lstStyle/>
          <a:p>
            <a:pPr marL="342900" indent="-342900" algn="just" rtl="0">
              <a:buFont typeface="Wingdings" panose="05000000000000000000" pitchFamily="2" charset="2"/>
              <a:buChar char="v"/>
            </a:pPr>
            <a:r>
              <a:rPr lang="en-US" dirty="0">
                <a:solidFill>
                  <a:schemeClr val="tx1">
                    <a:lumMod val="65000"/>
                    <a:lumOff val="35000"/>
                  </a:schemeClr>
                </a:solidFill>
              </a:rPr>
              <a:t>Time taken from receiving the specimen in the laboratory to releasing the final report.</a:t>
            </a:r>
          </a:p>
          <a:p>
            <a:pPr algn="just" rtl="0"/>
            <a:r>
              <a:rPr lang="en-US" b="0" dirty="0">
                <a:solidFill>
                  <a:schemeClr val="tx1">
                    <a:lumMod val="65000"/>
                    <a:lumOff val="35000"/>
                  </a:schemeClr>
                </a:solidFill>
              </a:rPr>
              <a:t>Make list of TAT for all tests</a:t>
            </a:r>
          </a:p>
          <a:p>
            <a:pPr algn="just" rtl="0"/>
            <a:r>
              <a:rPr lang="en-US" b="0" dirty="0">
                <a:solidFill>
                  <a:schemeClr val="tx1">
                    <a:lumMod val="65000"/>
                    <a:lumOff val="35000"/>
                  </a:schemeClr>
                </a:solidFill>
              </a:rPr>
              <a:t>Record of Monthly Data of TAT for each test</a:t>
            </a:r>
          </a:p>
          <a:p>
            <a:pPr algn="just" rtl="0"/>
            <a:r>
              <a:rPr lang="en-US" b="0" dirty="0">
                <a:solidFill>
                  <a:schemeClr val="tx1">
                    <a:lumMod val="65000"/>
                    <a:lumOff val="35000"/>
                  </a:schemeClr>
                </a:solidFill>
              </a:rPr>
              <a:t>Record of Request forms and Reports depicting time &amp; date</a:t>
            </a:r>
          </a:p>
          <a:p>
            <a:pPr algn="just"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258" y="5105400"/>
            <a:ext cx="1262342" cy="120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213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lumMod val="65000"/>
                    <a:lumOff val="35000"/>
                  </a:schemeClr>
                </a:solidFill>
              </a:rPr>
              <a:t>Path of workflow:</a:t>
            </a:r>
            <a:endParaRPr lang="ar-SA" sz="2800" dirty="0">
              <a:solidFill>
                <a:schemeClr val="tx1">
                  <a:lumMod val="65000"/>
                  <a:lumOff val="3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1447800"/>
            <a:ext cx="4495799" cy="409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28800" y="5660571"/>
            <a:ext cx="5029200" cy="246221"/>
          </a:xfrm>
          <a:prstGeom prst="rect">
            <a:avLst/>
          </a:prstGeom>
          <a:noFill/>
        </p:spPr>
        <p:txBody>
          <a:bodyPr wrap="square" rtlCol="1">
            <a:spAutoFit/>
          </a:bodyPr>
          <a:lstStyle/>
          <a:p>
            <a:pPr algn="r"/>
            <a:r>
              <a:rPr lang="en-US" sz="1000" dirty="0"/>
              <a:t>Laboratory Quality Management System, WHO.  p.12</a:t>
            </a:r>
            <a:endParaRPr lang="ar-SA" sz="10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6965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56" y="152718"/>
            <a:ext cx="6647544" cy="1142682"/>
          </a:xfrm>
        </p:spPr>
        <p:txBody>
          <a:bodyPr>
            <a:normAutofit/>
          </a:bodyPr>
          <a:lstStyle/>
          <a:p>
            <a:r>
              <a:rPr lang="en-US" sz="2800" dirty="0"/>
              <a:t>Quality system essentials:</a:t>
            </a:r>
            <a:endParaRPr lang="ar-SA"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0" y="1696365"/>
            <a:ext cx="3441164" cy="409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456" y="1431835"/>
            <a:ext cx="4437744" cy="4708981"/>
          </a:xfrm>
          <a:prstGeom prst="rect">
            <a:avLst/>
          </a:prstGeom>
          <a:noFill/>
        </p:spPr>
        <p:txBody>
          <a:bodyPr wrap="square" rtlCol="1">
            <a:spAutoFit/>
          </a:bodyPr>
          <a:lstStyle/>
          <a:p>
            <a:pPr algn="just"/>
            <a:endParaRPr lang="en-US" dirty="0">
              <a:solidFill>
                <a:schemeClr val="tx1">
                  <a:lumMod val="65000"/>
                  <a:lumOff val="35000"/>
                </a:schemeClr>
              </a:solidFill>
            </a:endParaRPr>
          </a:p>
          <a:p>
            <a:pPr marL="285750" indent="-285750" algn="just">
              <a:buFont typeface="Wingdings" panose="05000000000000000000" pitchFamily="2" charset="2"/>
              <a:buChar char="v"/>
            </a:pPr>
            <a:r>
              <a:rPr lang="en-US" b="1" dirty="0">
                <a:solidFill>
                  <a:schemeClr val="tx1">
                    <a:lumMod val="65000"/>
                    <a:lumOff val="35000"/>
                  </a:schemeClr>
                </a:solidFill>
              </a:rPr>
              <a:t>The quality model used here organizes all of the laboratory activities into 12 quality system essentials.</a:t>
            </a:r>
          </a:p>
          <a:p>
            <a:pPr algn="just"/>
            <a:endParaRPr lang="en-US" b="1" dirty="0">
              <a:solidFill>
                <a:schemeClr val="tx1">
                  <a:lumMod val="65000"/>
                  <a:lumOff val="35000"/>
                </a:schemeClr>
              </a:solidFill>
            </a:endParaRPr>
          </a:p>
          <a:p>
            <a:r>
              <a:rPr lang="en-US" sz="1200" dirty="0">
                <a:solidFill>
                  <a:schemeClr val="tx1">
                    <a:lumMod val="65000"/>
                    <a:lumOff val="35000"/>
                  </a:schemeClr>
                </a:solidFill>
              </a:rPr>
              <a:t>CLSI/NCCLS. </a:t>
            </a:r>
            <a:r>
              <a:rPr lang="en-US" sz="1200" i="1" dirty="0">
                <a:solidFill>
                  <a:schemeClr val="tx1">
                    <a:lumMod val="65000"/>
                    <a:lumOff val="35000"/>
                  </a:schemeClr>
                </a:solidFill>
              </a:rPr>
              <a:t>A quality management system model for health care; approved guideline—second edition</a:t>
            </a:r>
            <a:r>
              <a:rPr lang="en-US" sz="1200" dirty="0">
                <a:solidFill>
                  <a:schemeClr val="tx1">
                    <a:lumMod val="65000"/>
                    <a:lumOff val="35000"/>
                  </a:schemeClr>
                </a:solidFill>
              </a:rPr>
              <a:t>, CLSI/NCCLS document HS1-A2. Wayne, PA, NCCLS, 2004.</a:t>
            </a:r>
          </a:p>
          <a:p>
            <a:endParaRPr lang="en-US" sz="1200" dirty="0">
              <a:solidFill>
                <a:schemeClr val="tx1">
                  <a:lumMod val="65000"/>
                  <a:lumOff val="35000"/>
                </a:schemeClr>
              </a:solidFill>
            </a:endParaRPr>
          </a:p>
          <a:p>
            <a:pPr marL="285750" indent="-285750" algn="just">
              <a:buFont typeface="Wingdings" panose="05000000000000000000" pitchFamily="2" charset="2"/>
              <a:buChar char="v"/>
            </a:pPr>
            <a:r>
              <a:rPr lang="en-US" b="1" dirty="0">
                <a:solidFill>
                  <a:schemeClr val="tx1">
                    <a:lumMod val="65000"/>
                    <a:lumOff val="35000"/>
                  </a:schemeClr>
                </a:solidFill>
              </a:rPr>
              <a:t>Approaches to implementation will vary with the local situation. </a:t>
            </a:r>
          </a:p>
          <a:p>
            <a:pPr algn="just"/>
            <a:endParaRPr lang="en-US" b="1" dirty="0">
              <a:solidFill>
                <a:schemeClr val="tx1">
                  <a:lumMod val="65000"/>
                  <a:lumOff val="35000"/>
                </a:schemeClr>
              </a:solidFill>
            </a:endParaRPr>
          </a:p>
          <a:p>
            <a:pPr marL="285750" indent="-285750" algn="just">
              <a:buFont typeface="Wingdings" panose="05000000000000000000" pitchFamily="2" charset="2"/>
              <a:buChar char="v"/>
            </a:pPr>
            <a:r>
              <a:rPr lang="en-US" b="1" dirty="0">
                <a:solidFill>
                  <a:schemeClr val="tx1">
                    <a:lumMod val="65000"/>
                    <a:lumOff val="35000"/>
                  </a:schemeClr>
                </a:solidFill>
              </a:rPr>
              <a:t>Laboratories not implementing a good quality management system are guaranteed that there will be many errors and problems occurring that may go undetected. </a:t>
            </a:r>
            <a:endParaRPr lang="ar-SA" b="1"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3429000" y="6172200"/>
            <a:ext cx="5029200" cy="246221"/>
          </a:xfrm>
          <a:prstGeom prst="rect">
            <a:avLst/>
          </a:prstGeom>
          <a:noFill/>
        </p:spPr>
        <p:txBody>
          <a:bodyPr wrap="square" rtlCol="1">
            <a:spAutoFit/>
          </a:bodyPr>
          <a:lstStyle/>
          <a:p>
            <a:pPr algn="r"/>
            <a:r>
              <a:rPr lang="en-US" sz="1000" dirty="0"/>
              <a:t>Laboratory Quality Management System, WHO.  p.7</a:t>
            </a:r>
            <a:endParaRPr lang="ar-SA" sz="1000" dirty="0"/>
          </a:p>
        </p:txBody>
      </p:sp>
    </p:spTree>
    <p:extLst>
      <p:ext uri="{BB962C8B-B14F-4D97-AF65-F5344CB8AC3E}">
        <p14:creationId xmlns:p14="http://schemas.microsoft.com/office/powerpoint/2010/main" val="155722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solidFill>
                  <a:srgbClr val="00B050"/>
                </a:solidFill>
              </a:rPr>
              <a:t>1. Organization:</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In order to have a functioning quality management system, the structure and management of the laboratory must be organized so that quality policies can be established and implemented. There must be a strong supporting organizational structure—management </a:t>
            </a:r>
            <a:r>
              <a:rPr lang="en-US" dirty="0">
                <a:solidFill>
                  <a:schemeClr val="tx1">
                    <a:lumMod val="65000"/>
                    <a:lumOff val="35000"/>
                  </a:schemeClr>
                </a:solidFill>
              </a:rPr>
              <a:t>commitment</a:t>
            </a:r>
            <a:r>
              <a:rPr lang="en-US" b="0" dirty="0">
                <a:solidFill>
                  <a:schemeClr val="tx1">
                    <a:lumMod val="65000"/>
                    <a:lumOff val="35000"/>
                  </a:schemeClr>
                </a:solidFill>
              </a:rPr>
              <a:t> is crucial—and there must be a mechanism for </a:t>
            </a:r>
            <a:r>
              <a:rPr lang="en-US" dirty="0">
                <a:solidFill>
                  <a:schemeClr val="tx1">
                    <a:lumMod val="65000"/>
                    <a:lumOff val="35000"/>
                  </a:schemeClr>
                </a:solidFill>
              </a:rPr>
              <a:t>implementation and monitoring</a:t>
            </a:r>
            <a:r>
              <a:rPr lang="en-US" b="0" dirty="0">
                <a:solidFill>
                  <a:schemeClr val="tx1">
                    <a:lumMod val="65000"/>
                    <a:lumOff val="35000"/>
                  </a:schemeClr>
                </a:solidFill>
              </a:rPr>
              <a:t>.</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pic>
        <p:nvPicPr>
          <p:cNvPr id="12292" name="Picture 4" descr="4 Common Types of Organizational Structures | AllBusines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114" y="5181600"/>
            <a:ext cx="1715008"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0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solidFill>
                  <a:srgbClr val="00B050"/>
                </a:solidFill>
              </a:rPr>
              <a:t>2. personnel:</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The most important laboratory resource is </a:t>
            </a:r>
            <a:r>
              <a:rPr lang="en-US" dirty="0">
                <a:solidFill>
                  <a:schemeClr val="tx1">
                    <a:lumMod val="65000"/>
                    <a:lumOff val="35000"/>
                  </a:schemeClr>
                </a:solidFill>
              </a:rPr>
              <a:t>competent &amp; motivated </a:t>
            </a:r>
            <a:r>
              <a:rPr lang="en-US" b="0" dirty="0">
                <a:solidFill>
                  <a:schemeClr val="tx1">
                    <a:lumMod val="65000"/>
                    <a:lumOff val="35000"/>
                  </a:schemeClr>
                </a:solidFill>
              </a:rPr>
              <a:t>staff. The quality management system addresses many elements of personnel management and oversight, and reminds us of the importance of encouragement and motivation.</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6146" name="Picture 2"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249136"/>
            <a:ext cx="914400" cy="111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80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solidFill>
                  <a:srgbClr val="00B050"/>
                </a:solidFill>
              </a:rPr>
              <a:t>3. equipment:</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Many kinds of equipment are used in the laboratory, and each piece of </a:t>
            </a:r>
            <a:r>
              <a:rPr lang="en-US" dirty="0">
                <a:solidFill>
                  <a:schemeClr val="tx1">
                    <a:lumMod val="65000"/>
                    <a:lumOff val="35000"/>
                  </a:schemeClr>
                </a:solidFill>
              </a:rPr>
              <a:t>equipment must be functioning properly</a:t>
            </a:r>
            <a:r>
              <a:rPr lang="en-US" b="0" dirty="0">
                <a:solidFill>
                  <a:schemeClr val="tx1">
                    <a:lumMod val="65000"/>
                    <a:lumOff val="35000"/>
                  </a:schemeClr>
                </a:solidFill>
              </a:rPr>
              <a:t>. Choosing the right equipment, installing it correctly, ensuring that new equipment works properly, and having a system for maintenance are all part of the equipment management </a:t>
            </a:r>
            <a:r>
              <a:rPr lang="en-US" b="0" dirty="0" err="1">
                <a:solidFill>
                  <a:schemeClr val="tx1">
                    <a:lumMod val="65000"/>
                    <a:lumOff val="35000"/>
                  </a:schemeClr>
                </a:solidFill>
              </a:rPr>
              <a:t>programme</a:t>
            </a:r>
            <a:r>
              <a:rPr lang="en-US" b="0" dirty="0">
                <a:solidFill>
                  <a:schemeClr val="tx1">
                    <a:lumMod val="65000"/>
                    <a:lumOff val="35000"/>
                  </a:schemeClr>
                </a:solidFill>
              </a:rPr>
              <a:t> in a quality management system.</a:t>
            </a:r>
          </a:p>
          <a:p>
            <a:pPr marL="342900" indent="-342900" algn="just" rtl="0">
              <a:buFont typeface="Wingdings" panose="05000000000000000000" pitchFamily="2" charset="2"/>
              <a:buChar char="v"/>
            </a:pPr>
            <a:r>
              <a:rPr lang="en-US" b="0" dirty="0">
                <a:solidFill>
                  <a:schemeClr val="tx1">
                    <a:lumMod val="65000"/>
                    <a:lumOff val="35000"/>
                  </a:schemeClr>
                </a:solidFill>
              </a:rPr>
              <a:t>Validation/Verification</a:t>
            </a:r>
          </a:p>
          <a:p>
            <a:pPr marL="342900" indent="-342900" algn="just" rtl="0">
              <a:buFont typeface="Wingdings" panose="05000000000000000000" pitchFamily="2" charset="2"/>
              <a:buChar char="v"/>
            </a:pPr>
            <a:r>
              <a:rPr lang="en-US" b="0" dirty="0">
                <a:solidFill>
                  <a:schemeClr val="tx1">
                    <a:lumMod val="65000"/>
                    <a:lumOff val="35000"/>
                  </a:schemeClr>
                </a:solidFill>
              </a:rPr>
              <a:t>Daily, Weekly, Monthly, Yearly maintenance plan</a:t>
            </a:r>
          </a:p>
          <a:p>
            <a:pPr marL="342900" indent="-342900" algn="just" rtl="0">
              <a:buFont typeface="Wingdings" panose="05000000000000000000" pitchFamily="2" charset="2"/>
              <a:buChar char="v"/>
            </a:pPr>
            <a:r>
              <a:rPr lang="en-US" b="0" dirty="0">
                <a:solidFill>
                  <a:schemeClr val="tx1">
                    <a:lumMod val="65000"/>
                    <a:lumOff val="35000"/>
                  </a:schemeClr>
                </a:solidFill>
              </a:rPr>
              <a:t>Planned preventive maintenance (PPM)</a:t>
            </a:r>
          </a:p>
          <a:p>
            <a:pPr marL="342900" indent="-342900" algn="just" rtl="0">
              <a:buFont typeface="Wingdings" panose="05000000000000000000" pitchFamily="2" charset="2"/>
              <a:buChar char="v"/>
            </a:pPr>
            <a:r>
              <a:rPr lang="en-US" b="0" dirty="0">
                <a:solidFill>
                  <a:schemeClr val="tx1">
                    <a:lumMod val="65000"/>
                    <a:lumOff val="35000"/>
                  </a:schemeClr>
                </a:solidFill>
              </a:rPr>
              <a:t>Equipment Inventory</a:t>
            </a:r>
          </a:p>
          <a:p>
            <a:pPr marL="342900" indent="-342900" algn="just" rtl="0">
              <a:buFont typeface="Wingdings" panose="05000000000000000000" pitchFamily="2" charset="2"/>
              <a:buChar char="v"/>
            </a:pPr>
            <a:r>
              <a:rPr lang="en-US" b="0" dirty="0">
                <a:solidFill>
                  <a:schemeClr val="tx1">
                    <a:lumMod val="65000"/>
                    <a:lumOff val="35000"/>
                  </a:schemeClr>
                </a:solidFill>
              </a:rPr>
              <a:t>Manuals and Logs</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8" name="AutoShape 2" descr="Laboratory Equipment Royalty Free Stock Photo - Image: 25041145"/>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 name="Picture 4">
            <a:extLst>
              <a:ext uri="{FF2B5EF4-FFF2-40B4-BE49-F238E27FC236}">
                <a16:creationId xmlns="" xmlns:a16="http://schemas.microsoft.com/office/drawing/2014/main" id="{ADD6340A-A41E-6557-C301-C4EB807B3C4E}"/>
              </a:ext>
            </a:extLst>
          </p:cNvPr>
          <p:cNvPicPr>
            <a:picLocks noChangeAspect="1"/>
          </p:cNvPicPr>
          <p:nvPr/>
        </p:nvPicPr>
        <p:blipFill>
          <a:blip r:embed="rId2"/>
          <a:stretch>
            <a:fillRect/>
          </a:stretch>
        </p:blipFill>
        <p:spPr>
          <a:xfrm>
            <a:off x="6553200" y="5029200"/>
            <a:ext cx="1633613" cy="1428855"/>
          </a:xfrm>
          <a:prstGeom prst="rect">
            <a:avLst/>
          </a:prstGeom>
        </p:spPr>
      </p:pic>
    </p:spTree>
    <p:extLst>
      <p:ext uri="{BB962C8B-B14F-4D97-AF65-F5344CB8AC3E}">
        <p14:creationId xmlns:p14="http://schemas.microsoft.com/office/powerpoint/2010/main" val="229050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524000"/>
            <a:ext cx="7696200" cy="4602163"/>
          </a:xfrm>
        </p:spPr>
        <p:txBody>
          <a:bodyPr>
            <a:normAutofit/>
          </a:bodyPr>
          <a:lstStyle/>
          <a:p>
            <a:pPr algn="l" rtl="0"/>
            <a:r>
              <a:rPr lang="en-US" dirty="0">
                <a:solidFill>
                  <a:schemeClr val="accent2">
                    <a:lumMod val="75000"/>
                  </a:schemeClr>
                </a:solidFill>
              </a:rPr>
              <a:t>VALIDATION (by manufacturer):</a:t>
            </a:r>
          </a:p>
          <a:p>
            <a:pPr algn="just" rtl="0"/>
            <a:r>
              <a:rPr lang="en-US" dirty="0">
                <a:solidFill>
                  <a:schemeClr val="tx1">
                    <a:lumMod val="65000"/>
                    <a:lumOff val="35000"/>
                  </a:schemeClr>
                </a:solidFill>
              </a:rPr>
              <a:t>Confirmation, by the examination and the provision of objective evidence, that the particular requirements for a specific intended use are fulfilled. </a:t>
            </a:r>
          </a:p>
          <a:p>
            <a:pPr algn="l" rtl="0"/>
            <a:r>
              <a:rPr lang="en-US" sz="1000" b="0" dirty="0">
                <a:solidFill>
                  <a:schemeClr val="tx1">
                    <a:lumMod val="65000"/>
                    <a:lumOff val="35000"/>
                  </a:schemeClr>
                </a:solidFill>
              </a:rPr>
              <a:t>ISO/IEC 17025:2005. General requirements for the competence of testing and calibration laboratories. </a:t>
            </a:r>
          </a:p>
          <a:p>
            <a:pPr algn="l" rtl="0"/>
            <a:r>
              <a:rPr lang="en-US" dirty="0">
                <a:solidFill>
                  <a:schemeClr val="accent2">
                    <a:lumMod val="75000"/>
                  </a:schemeClr>
                </a:solidFill>
              </a:rPr>
              <a:t>VERIFICATION (by lab) :</a:t>
            </a:r>
          </a:p>
          <a:p>
            <a:pPr algn="just" rtl="0"/>
            <a:r>
              <a:rPr lang="en-US" dirty="0">
                <a:solidFill>
                  <a:schemeClr val="tx1">
                    <a:lumMod val="65000"/>
                    <a:lumOff val="35000"/>
                  </a:schemeClr>
                </a:solidFill>
              </a:rPr>
              <a:t>Confirmation, through provision of objective evidence, that specified requirements have been fulfilled.</a:t>
            </a:r>
          </a:p>
          <a:p>
            <a:pPr algn="just" rtl="0"/>
            <a:r>
              <a:rPr lang="en-US" sz="1000" b="0" dirty="0">
                <a:solidFill>
                  <a:schemeClr val="tx1">
                    <a:lumMod val="65000"/>
                    <a:lumOff val="35000"/>
                  </a:schemeClr>
                </a:solidFill>
              </a:rPr>
              <a:t>ISO 15198:2004.</a:t>
            </a:r>
            <a:endParaRPr lang="en-US" sz="1000" dirty="0">
              <a:solidFill>
                <a:schemeClr val="tx1">
                  <a:lumMod val="65000"/>
                  <a:lumOff val="35000"/>
                </a:schemeClr>
              </a:solidFill>
            </a:endParaRPr>
          </a:p>
          <a:p>
            <a:pPr algn="l" rtl="0"/>
            <a:endParaRPr lang="en-US" sz="1200"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3074" name="Picture 2"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257800"/>
            <a:ext cx="1543183" cy="130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37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18882"/>
          </a:xfrm>
        </p:spPr>
        <p:txBody>
          <a:bodyPr>
            <a:normAutofit/>
          </a:bodyPr>
          <a:lstStyle/>
          <a:p>
            <a:r>
              <a:rPr lang="en-US" sz="2800" dirty="0">
                <a:solidFill>
                  <a:schemeClr val="tx1">
                    <a:lumMod val="50000"/>
                    <a:lumOff val="50000"/>
                  </a:schemeClr>
                </a:solidFill>
              </a:rPr>
              <a:t>Verification:</a:t>
            </a:r>
            <a:endParaRPr lang="ar-SA" sz="2800" dirty="0">
              <a:solidFill>
                <a:schemeClr val="tx1">
                  <a:lumMod val="50000"/>
                  <a:lumOff val="50000"/>
                </a:schemeClr>
              </a:solidFill>
            </a:endParaRPr>
          </a:p>
        </p:txBody>
      </p:sp>
      <p:sp>
        <p:nvSpPr>
          <p:cNvPr id="3" name="Content Placeholder 2"/>
          <p:cNvSpPr>
            <a:spLocks noGrp="1"/>
          </p:cNvSpPr>
          <p:nvPr>
            <p:ph idx="1"/>
          </p:nvPr>
        </p:nvSpPr>
        <p:spPr>
          <a:xfrm>
            <a:off x="457200" y="1371599"/>
            <a:ext cx="7848600" cy="5333683"/>
          </a:xfrm>
        </p:spPr>
        <p:txBody>
          <a:bodyPr>
            <a:normAutofit/>
          </a:bodyPr>
          <a:lstStyle/>
          <a:p>
            <a:pPr algn="l" rtl="0"/>
            <a:r>
              <a:rPr lang="en-US" dirty="0">
                <a:solidFill>
                  <a:schemeClr val="tx1">
                    <a:lumMod val="65000"/>
                    <a:lumOff val="35000"/>
                  </a:schemeClr>
                </a:solidFill>
              </a:rPr>
              <a:t>Verification of an FDA-approved method includes 4 studies</a:t>
            </a:r>
            <a:r>
              <a:rPr lang="en-US" baseline="30000" dirty="0">
                <a:solidFill>
                  <a:schemeClr val="tx1">
                    <a:lumMod val="65000"/>
                    <a:lumOff val="35000"/>
                  </a:schemeClr>
                </a:solidFill>
              </a:rPr>
              <a:t>*</a:t>
            </a:r>
            <a:r>
              <a:rPr lang="en-US" dirty="0">
                <a:solidFill>
                  <a:schemeClr val="tx1">
                    <a:lumMod val="65000"/>
                    <a:lumOff val="35000"/>
                  </a:schemeClr>
                </a:solidFill>
              </a:rPr>
              <a:t>:</a:t>
            </a:r>
          </a:p>
          <a:p>
            <a:pPr marL="342900" indent="-342900" algn="l" rtl="0">
              <a:buFont typeface="Wingdings" panose="05000000000000000000" pitchFamily="2" charset="2"/>
              <a:buChar char="v"/>
            </a:pPr>
            <a:r>
              <a:rPr lang="en-US" dirty="0">
                <a:solidFill>
                  <a:schemeClr val="tx1">
                    <a:lumMod val="65000"/>
                    <a:lumOff val="35000"/>
                  </a:schemeClr>
                </a:solidFill>
              </a:rPr>
              <a:t>Precision </a:t>
            </a:r>
            <a:r>
              <a:rPr lang="en-US" sz="1200" b="0" dirty="0">
                <a:solidFill>
                  <a:schemeClr val="tx1">
                    <a:lumMod val="65000"/>
                    <a:lumOff val="35000"/>
                  </a:schemeClr>
                </a:solidFill>
              </a:rPr>
              <a:t>(agreement between repeated values) </a:t>
            </a:r>
            <a:r>
              <a:rPr lang="en-US" sz="1200" dirty="0">
                <a:solidFill>
                  <a:schemeClr val="tx1">
                    <a:lumMod val="65000"/>
                    <a:lumOff val="35000"/>
                  </a:schemeClr>
                </a:solidFill>
              </a:rPr>
              <a:t>[CLSI EP15-A3, 2 samples x 5 times x 5d]</a:t>
            </a:r>
            <a:endParaRPr lang="en-US" sz="1200" b="0" dirty="0">
              <a:solidFill>
                <a:schemeClr val="tx1">
                  <a:lumMod val="65000"/>
                  <a:lumOff val="35000"/>
                </a:schemeClr>
              </a:solidFill>
            </a:endParaRPr>
          </a:p>
          <a:p>
            <a:pPr marL="342900" indent="-342900" algn="l" rtl="0">
              <a:buFont typeface="Wingdings" panose="05000000000000000000" pitchFamily="2" charset="2"/>
              <a:buChar char="v"/>
            </a:pPr>
            <a:r>
              <a:rPr lang="en-US" dirty="0">
                <a:solidFill>
                  <a:schemeClr val="tx1">
                    <a:lumMod val="65000"/>
                    <a:lumOff val="35000"/>
                  </a:schemeClr>
                </a:solidFill>
              </a:rPr>
              <a:t>Accuracy </a:t>
            </a:r>
            <a:r>
              <a:rPr lang="en-US" sz="1200" b="0" dirty="0">
                <a:solidFill>
                  <a:schemeClr val="tx1">
                    <a:lumMod val="65000"/>
                    <a:lumOff val="35000"/>
                  </a:schemeClr>
                </a:solidFill>
              </a:rPr>
              <a:t>(agreement between measured value to true value)</a:t>
            </a:r>
            <a:r>
              <a:rPr lang="en-US" sz="2400" dirty="0">
                <a:solidFill>
                  <a:schemeClr val="tx1">
                    <a:lumMod val="65000"/>
                    <a:lumOff val="35000"/>
                  </a:schemeClr>
                </a:solidFill>
              </a:rPr>
              <a:t> &amp;</a:t>
            </a:r>
          </a:p>
          <a:p>
            <a:pPr algn="l" rtl="0"/>
            <a:r>
              <a:rPr lang="en-US" sz="2100" dirty="0">
                <a:solidFill>
                  <a:schemeClr val="tx1">
                    <a:lumMod val="65000"/>
                    <a:lumOff val="35000"/>
                  </a:schemeClr>
                </a:solidFill>
              </a:rPr>
              <a:t>      Comparison </a:t>
            </a:r>
            <a:r>
              <a:rPr lang="en-US" sz="2400" dirty="0">
                <a:solidFill>
                  <a:schemeClr val="tx1">
                    <a:lumMod val="65000"/>
                    <a:lumOff val="35000"/>
                  </a:schemeClr>
                </a:solidFill>
              </a:rPr>
              <a:t> </a:t>
            </a:r>
            <a:r>
              <a:rPr lang="en-US" sz="1200" dirty="0">
                <a:solidFill>
                  <a:schemeClr val="tx1">
                    <a:lumMod val="65000"/>
                    <a:lumOff val="35000"/>
                  </a:schemeClr>
                </a:solidFill>
              </a:rPr>
              <a:t>[CLSI EP24-A2, 40 samples x duplicate x 5d]</a:t>
            </a:r>
          </a:p>
          <a:p>
            <a:pPr marL="342900" indent="-342900" algn="just" rtl="0">
              <a:buFont typeface="Wingdings" panose="05000000000000000000" pitchFamily="2" charset="2"/>
              <a:buChar char="v"/>
            </a:pPr>
            <a:r>
              <a:rPr lang="en-US" dirty="0">
                <a:solidFill>
                  <a:schemeClr val="tx1">
                    <a:lumMod val="65000"/>
                    <a:lumOff val="35000"/>
                  </a:schemeClr>
                </a:solidFill>
              </a:rPr>
              <a:t>Reference Range </a:t>
            </a:r>
            <a:r>
              <a:rPr lang="en-US" sz="1200" dirty="0">
                <a:solidFill>
                  <a:schemeClr val="tx1">
                    <a:lumMod val="65000"/>
                    <a:lumOff val="35000"/>
                  </a:schemeClr>
                </a:solidFill>
              </a:rPr>
              <a:t>[CLSI C28-A3, Published data verified on 90% of ≥20 samples/ experiment on120 healthy reference subjects]</a:t>
            </a:r>
          </a:p>
          <a:p>
            <a:pPr marL="342900" indent="-342900" algn="just" rtl="0">
              <a:buFont typeface="Wingdings" panose="05000000000000000000" pitchFamily="2" charset="2"/>
              <a:buChar char="v"/>
            </a:pPr>
            <a:endParaRPr lang="en-US" sz="1200" dirty="0">
              <a:solidFill>
                <a:schemeClr val="tx1">
                  <a:lumMod val="65000"/>
                  <a:lumOff val="35000"/>
                </a:schemeClr>
              </a:solidFill>
            </a:endParaRPr>
          </a:p>
          <a:p>
            <a:pPr algn="just" rtl="0"/>
            <a:endParaRPr lang="en-US" sz="1200" dirty="0">
              <a:solidFill>
                <a:schemeClr val="tx1">
                  <a:lumMod val="65000"/>
                  <a:lumOff val="35000"/>
                </a:schemeClr>
              </a:solidFill>
            </a:endParaRPr>
          </a:p>
          <a:p>
            <a:pPr algn="l" rtl="0"/>
            <a:r>
              <a:rPr lang="en-US" sz="1400" i="1" dirty="0">
                <a:solidFill>
                  <a:schemeClr val="tx1">
                    <a:lumMod val="65000"/>
                    <a:lumOff val="35000"/>
                  </a:schemeClr>
                </a:solidFill>
              </a:rPr>
              <a:t>Number of </a:t>
            </a:r>
            <a:r>
              <a:rPr lang="en-US" sz="1400" i="1" dirty="0" err="1">
                <a:solidFill>
                  <a:schemeClr val="tx1">
                    <a:lumMod val="65000"/>
                    <a:lumOff val="35000"/>
                  </a:schemeClr>
                </a:solidFill>
              </a:rPr>
              <a:t>parametres</a:t>
            </a:r>
            <a:r>
              <a:rPr lang="en-US" sz="1400" i="1" dirty="0">
                <a:solidFill>
                  <a:schemeClr val="tx1">
                    <a:lumMod val="65000"/>
                    <a:lumOff val="35000"/>
                  </a:schemeClr>
                </a:solidFill>
              </a:rPr>
              <a:t> depends upon purpose of study and discretion of lab manager.</a:t>
            </a:r>
          </a:p>
          <a:p>
            <a:pPr algn="l" rtl="0"/>
            <a:r>
              <a:rPr lang="en-US" sz="1400" i="1" dirty="0" err="1">
                <a:solidFill>
                  <a:schemeClr val="tx1">
                    <a:lumMod val="65000"/>
                    <a:lumOff val="35000"/>
                  </a:schemeClr>
                </a:solidFill>
              </a:rPr>
              <a:t>Parametres</a:t>
            </a:r>
            <a:r>
              <a:rPr lang="en-US" sz="1400" i="1" dirty="0">
                <a:solidFill>
                  <a:schemeClr val="tx1">
                    <a:lumMod val="65000"/>
                    <a:lumOff val="35000"/>
                  </a:schemeClr>
                </a:solidFill>
              </a:rPr>
              <a:t> for validation are a longer list.</a:t>
            </a:r>
            <a:r>
              <a:rPr lang="en-US" sz="1400" i="1" baseline="30000" dirty="0">
                <a:solidFill>
                  <a:schemeClr val="tx1">
                    <a:lumMod val="65000"/>
                    <a:lumOff val="35000"/>
                  </a:schemeClr>
                </a:solidFill>
              </a:rPr>
              <a:t>*</a:t>
            </a:r>
            <a:endParaRPr lang="en-US" sz="1400" i="1" dirty="0">
              <a:solidFill>
                <a:schemeClr val="tx1">
                  <a:lumMod val="65000"/>
                  <a:lumOff val="35000"/>
                </a:schemeClr>
              </a:solidFill>
            </a:endParaRPr>
          </a:p>
          <a:p>
            <a:pPr algn="l" rtl="0"/>
            <a:r>
              <a:rPr lang="en-US" sz="1400" i="1" dirty="0">
                <a:solidFill>
                  <a:schemeClr val="tx1">
                    <a:lumMod val="65000"/>
                    <a:lumOff val="35000"/>
                  </a:schemeClr>
                </a:solidFill>
              </a:rPr>
              <a:t>The data is </a:t>
            </a:r>
            <a:r>
              <a:rPr lang="en-US" sz="1400" i="1" dirty="0" err="1">
                <a:solidFill>
                  <a:schemeClr val="tx1">
                    <a:lumMod val="65000"/>
                    <a:lumOff val="35000"/>
                  </a:schemeClr>
                </a:solidFill>
              </a:rPr>
              <a:t>analysed</a:t>
            </a:r>
            <a:r>
              <a:rPr lang="en-US" sz="1400" i="1" dirty="0">
                <a:solidFill>
                  <a:schemeClr val="tx1">
                    <a:lumMod val="65000"/>
                    <a:lumOff val="35000"/>
                  </a:schemeClr>
                </a:solidFill>
              </a:rPr>
              <a:t> using a statistical tool </a:t>
            </a:r>
            <a:r>
              <a:rPr lang="en-US" sz="1400" i="1" dirty="0" err="1">
                <a:solidFill>
                  <a:schemeClr val="tx1">
                    <a:lumMod val="65000"/>
                    <a:lumOff val="35000"/>
                  </a:schemeClr>
                </a:solidFill>
              </a:rPr>
              <a:t>eg</a:t>
            </a:r>
            <a:r>
              <a:rPr lang="en-US" sz="1400" i="1" dirty="0">
                <a:solidFill>
                  <a:schemeClr val="tx1">
                    <a:lumMod val="65000"/>
                    <a:lumOff val="35000"/>
                  </a:schemeClr>
                </a:solidFill>
              </a:rPr>
              <a:t> EP evaluator</a:t>
            </a:r>
            <a:endParaRPr lang="ar-SA" sz="1400" i="1" dirty="0">
              <a:solidFill>
                <a:schemeClr val="tx1">
                  <a:lumMod val="65000"/>
                  <a:lumOff val="35000"/>
                </a:schemeClr>
              </a:solidFill>
            </a:endParaRPr>
          </a:p>
          <a:p>
            <a:pPr algn="l" rtl="0"/>
            <a:endParaRPr lang="en-US" sz="1300" dirty="0">
              <a:solidFill>
                <a:schemeClr val="tx1">
                  <a:lumMod val="65000"/>
                  <a:lumOff val="35000"/>
                </a:schemeClr>
              </a:solidFill>
            </a:endParaRPr>
          </a:p>
          <a:p>
            <a:pPr algn="l" rtl="0"/>
            <a:r>
              <a:rPr lang="en-US" sz="1300" b="0" dirty="0">
                <a:solidFill>
                  <a:schemeClr val="tx1">
                    <a:lumMod val="65000"/>
                    <a:lumOff val="35000"/>
                  </a:schemeClr>
                </a:solidFill>
              </a:rPr>
              <a:t>*College of American Pathologists (documents-cloud.cap.org)</a:t>
            </a:r>
          </a:p>
          <a:p>
            <a:pPr marL="342900" indent="-342900" algn="l" rtl="0">
              <a:buFont typeface="Wingdings" panose="05000000000000000000" pitchFamily="2" charset="2"/>
              <a:buChar char="v"/>
            </a:pPr>
            <a:endParaRPr lang="en-US" sz="13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638800"/>
            <a:ext cx="1186225" cy="101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10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t>Objectives:</a:t>
            </a:r>
            <a:endParaRPr lang="ar-SA" sz="2800" dirty="0"/>
          </a:p>
        </p:txBody>
      </p:sp>
      <p:sp>
        <p:nvSpPr>
          <p:cNvPr id="3" name="Content Placeholder 2"/>
          <p:cNvSpPr>
            <a:spLocks noGrp="1"/>
          </p:cNvSpPr>
          <p:nvPr>
            <p:ph idx="1"/>
          </p:nvPr>
        </p:nvSpPr>
        <p:spPr>
          <a:xfrm>
            <a:off x="457200" y="1524000"/>
            <a:ext cx="7620000" cy="4602163"/>
          </a:xfrm>
        </p:spPr>
        <p:txBody>
          <a:bodyPr/>
          <a:lstStyle/>
          <a:p>
            <a:pPr algn="l" rtl="0"/>
            <a:r>
              <a:rPr lang="en-US" dirty="0">
                <a:solidFill>
                  <a:schemeClr val="tx1">
                    <a:lumMod val="65000"/>
                    <a:lumOff val="35000"/>
                  </a:schemeClr>
                </a:solidFill>
              </a:rPr>
              <a:t>At the end of this session the participants will be able to:</a:t>
            </a:r>
          </a:p>
          <a:p>
            <a:pPr marL="342900" indent="-342900" algn="l" rtl="0">
              <a:buFont typeface="Wingdings" panose="05000000000000000000" pitchFamily="2" charset="2"/>
              <a:buChar char="v"/>
            </a:pPr>
            <a:r>
              <a:rPr lang="en-US" dirty="0">
                <a:solidFill>
                  <a:schemeClr val="tx1">
                    <a:lumMod val="65000"/>
                    <a:lumOff val="35000"/>
                  </a:schemeClr>
                </a:solidFill>
              </a:rPr>
              <a:t>Define quality.</a:t>
            </a:r>
          </a:p>
          <a:p>
            <a:pPr marL="342900" indent="-342900" algn="l" rtl="0">
              <a:buFont typeface="Wingdings" panose="05000000000000000000" pitchFamily="2" charset="2"/>
              <a:buChar char="v"/>
            </a:pPr>
            <a:r>
              <a:rPr lang="en-US" dirty="0">
                <a:solidFill>
                  <a:schemeClr val="tx1">
                    <a:lumMod val="65000"/>
                    <a:lumOff val="35000"/>
                  </a:schemeClr>
                </a:solidFill>
              </a:rPr>
              <a:t>Describe the basics of Essentials of Quality per WHO. </a:t>
            </a:r>
          </a:p>
          <a:p>
            <a:pPr marL="342900" indent="-342900" algn="l" rtl="0">
              <a:buFont typeface="Wingdings" panose="05000000000000000000" pitchFamily="2" charset="2"/>
              <a:buChar char="v"/>
            </a:pPr>
            <a:r>
              <a:rPr lang="en-US" dirty="0">
                <a:solidFill>
                  <a:schemeClr val="tx1">
                    <a:lumMod val="65000"/>
                    <a:lumOff val="35000"/>
                  </a:schemeClr>
                </a:solidFill>
              </a:rPr>
              <a:t>Interpret LJ chart.</a:t>
            </a:r>
          </a:p>
          <a:p>
            <a:pPr marL="342900" indent="-342900" algn="l" rtl="0">
              <a:buFont typeface="Wingdings" panose="05000000000000000000" pitchFamily="2" charset="2"/>
              <a:buChar char="v"/>
            </a:pPr>
            <a:r>
              <a:rPr lang="en-US" dirty="0">
                <a:solidFill>
                  <a:schemeClr val="tx1">
                    <a:lumMod val="65000"/>
                    <a:lumOff val="35000"/>
                  </a:schemeClr>
                </a:solidFill>
              </a:rPr>
              <a:t>Describe troubleshooting in IQC &amp; PT.</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82390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C24C19-4586-4535-098E-6FC9400409D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408873C-55C6-C2F5-F706-7513D1131CE8}"/>
              </a:ext>
            </a:extLst>
          </p:cNvPr>
          <p:cNvSpPr>
            <a:spLocks noGrp="1"/>
          </p:cNvSpPr>
          <p:nvPr>
            <p:ph idx="1"/>
          </p:nvPr>
        </p:nvSpPr>
        <p:spPr>
          <a:xfrm>
            <a:off x="457200" y="1600200"/>
            <a:ext cx="7772400" cy="4953000"/>
          </a:xfrm>
        </p:spPr>
        <p:txBody>
          <a:bodyPr>
            <a:normAutofit/>
          </a:bodyPr>
          <a:lstStyle/>
          <a:p>
            <a:pPr marL="342900" indent="-342900" algn="l" rtl="0">
              <a:buFont typeface="Wingdings" panose="05000000000000000000" pitchFamily="2" charset="2"/>
              <a:buChar char="v"/>
            </a:pPr>
            <a:r>
              <a:rPr lang="en-US" dirty="0">
                <a:solidFill>
                  <a:schemeClr val="tx1">
                    <a:lumMod val="65000"/>
                    <a:lumOff val="35000"/>
                  </a:schemeClr>
                </a:solidFill>
              </a:rPr>
              <a:t>Linearity/Analytical Measuring range </a:t>
            </a:r>
            <a:r>
              <a:rPr lang="en-US" sz="1200" b="0" dirty="0">
                <a:solidFill>
                  <a:schemeClr val="tx1">
                    <a:lumMod val="65000"/>
                    <a:lumOff val="35000"/>
                  </a:schemeClr>
                </a:solidFill>
              </a:rPr>
              <a:t>(range of analyte concentrations that can directly measure without dilution, concentration, pretreatment) </a:t>
            </a:r>
            <a:r>
              <a:rPr lang="en-US" sz="1200" dirty="0">
                <a:solidFill>
                  <a:schemeClr val="tx1">
                    <a:lumMod val="65000"/>
                    <a:lumOff val="35000"/>
                  </a:schemeClr>
                </a:solidFill>
              </a:rPr>
              <a:t>[CLSI EP17, 5 samples x 2 methods]</a:t>
            </a:r>
          </a:p>
          <a:p>
            <a:pPr algn="ctr" rtl="0"/>
            <a:r>
              <a:rPr lang="en-US" sz="1600" dirty="0">
                <a:solidFill>
                  <a:schemeClr val="tx1">
                    <a:lumMod val="65000"/>
                    <a:lumOff val="35000"/>
                  </a:schemeClr>
                </a:solidFill>
              </a:rPr>
              <a:t>       (Clinically Reportable Range: </a:t>
            </a:r>
            <a:r>
              <a:rPr lang="en-US" sz="1600" dirty="0" err="1">
                <a:solidFill>
                  <a:schemeClr val="tx1">
                    <a:lumMod val="65000"/>
                    <a:lumOff val="35000"/>
                  </a:schemeClr>
                </a:solidFill>
              </a:rPr>
              <a:t>AMR+Extended</a:t>
            </a:r>
            <a:r>
              <a:rPr lang="en-US" sz="1600" dirty="0">
                <a:solidFill>
                  <a:schemeClr val="tx1">
                    <a:lumMod val="65000"/>
                    <a:lumOff val="35000"/>
                  </a:schemeClr>
                </a:solidFill>
              </a:rPr>
              <a:t> MR after dilution)</a:t>
            </a: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algn="just" rtl="0"/>
            <a:endParaRPr lang="en-US" sz="1800" dirty="0">
              <a:solidFill>
                <a:schemeClr val="tx1">
                  <a:lumMod val="65000"/>
                  <a:lumOff val="35000"/>
                </a:schemeClr>
              </a:solidFill>
            </a:endParaRPr>
          </a:p>
          <a:p>
            <a:pPr marL="342900" indent="-342900" algn="just" rtl="0">
              <a:buFont typeface="Wingdings" panose="05000000000000000000" pitchFamily="2" charset="2"/>
              <a:buChar char="v"/>
            </a:pPr>
            <a:endParaRPr lang="en-US" sz="1800" b="0" dirty="0">
              <a:solidFill>
                <a:schemeClr val="tx1">
                  <a:lumMod val="65000"/>
                  <a:lumOff val="35000"/>
                </a:schemeClr>
              </a:solidFill>
            </a:endParaRPr>
          </a:p>
          <a:p>
            <a:pPr algn="l" rtl="0"/>
            <a:endParaRPr lang="en-US" dirty="0"/>
          </a:p>
        </p:txBody>
      </p:sp>
      <p:sp>
        <p:nvSpPr>
          <p:cNvPr id="5" name="Slide Number Placeholder 4">
            <a:extLst>
              <a:ext uri="{FF2B5EF4-FFF2-40B4-BE49-F238E27FC236}">
                <a16:creationId xmlns="" xmlns:a16="http://schemas.microsoft.com/office/drawing/2014/main" id="{F1FDEDA2-2F57-D3C2-661B-8FE1CE5562D8}"/>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67000"/>
            <a:ext cx="4119385"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431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C74EDC-0294-C92C-EF0A-38EDDD95405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261F22B-F0C4-A894-3AFF-AA8F3BBF0B46}"/>
              </a:ext>
            </a:extLst>
          </p:cNvPr>
          <p:cNvSpPr>
            <a:spLocks noGrp="1"/>
          </p:cNvSpPr>
          <p:nvPr>
            <p:ph idx="1"/>
          </p:nvPr>
        </p:nvSpPr>
        <p:spPr>
          <a:xfrm>
            <a:off x="457200" y="1524000"/>
            <a:ext cx="7620000" cy="4876800"/>
          </a:xfrm>
        </p:spPr>
        <p:txBody>
          <a:bodyPr>
            <a:normAutofit fontScale="77500" lnSpcReduction="20000"/>
          </a:bodyPr>
          <a:lstStyle/>
          <a:p>
            <a:pPr marL="342900" indent="-342900" algn="l" rtl="0">
              <a:buFont typeface="Wingdings" panose="05000000000000000000" pitchFamily="2" charset="2"/>
              <a:buChar char="v"/>
            </a:pPr>
            <a:r>
              <a:rPr lang="en-US" dirty="0">
                <a:solidFill>
                  <a:schemeClr val="tx1">
                    <a:lumMod val="65000"/>
                    <a:lumOff val="35000"/>
                  </a:schemeClr>
                </a:solidFill>
              </a:rPr>
              <a:t>Carry-over </a:t>
            </a:r>
            <a:r>
              <a:rPr lang="en-US" b="0" dirty="0">
                <a:solidFill>
                  <a:schemeClr val="tx1">
                    <a:lumMod val="65000"/>
                    <a:lumOff val="35000"/>
                  </a:schemeClr>
                </a:solidFill>
              </a:rPr>
              <a:t>(contamination of a sample by the sample </a:t>
            </a:r>
            <a:r>
              <a:rPr lang="en-US" b="0" dirty="0" err="1">
                <a:solidFill>
                  <a:schemeClr val="tx1">
                    <a:lumMod val="65000"/>
                    <a:lumOff val="35000"/>
                  </a:schemeClr>
                </a:solidFill>
              </a:rPr>
              <a:t>analysed</a:t>
            </a:r>
            <a:r>
              <a:rPr lang="en-US" b="0" dirty="0">
                <a:solidFill>
                  <a:schemeClr val="tx1">
                    <a:lumMod val="65000"/>
                    <a:lumOff val="35000"/>
                  </a:schemeClr>
                </a:solidFill>
              </a:rPr>
              <a:t> immediately preceding it) </a:t>
            </a:r>
          </a:p>
          <a:p>
            <a:pPr marL="342900" indent="-342900" algn="l" rtl="0">
              <a:buFont typeface="Wingdings" panose="05000000000000000000" pitchFamily="2" charset="2"/>
              <a:buChar char="v"/>
            </a:pPr>
            <a:endParaRPr lang="en-US" b="0" dirty="0">
              <a:solidFill>
                <a:schemeClr val="tx1">
                  <a:lumMod val="65000"/>
                  <a:lumOff val="35000"/>
                </a:schemeClr>
              </a:solidFill>
            </a:endParaRPr>
          </a:p>
          <a:p>
            <a:pPr marL="342900" indent="-342900" algn="l" rtl="0">
              <a:buFont typeface="Wingdings" panose="05000000000000000000" pitchFamily="2" charset="2"/>
              <a:buChar char="v"/>
            </a:pPr>
            <a:endParaRPr lang="en-US" b="0" dirty="0">
              <a:solidFill>
                <a:schemeClr val="tx1">
                  <a:lumMod val="65000"/>
                  <a:lumOff val="35000"/>
                </a:schemeClr>
              </a:solidFill>
            </a:endParaRPr>
          </a:p>
          <a:p>
            <a:pPr marL="342900" indent="-342900" algn="l" rtl="0">
              <a:buFont typeface="Wingdings" panose="05000000000000000000" pitchFamily="2" charset="2"/>
              <a:buChar char="v"/>
            </a:pPr>
            <a:endParaRPr lang="en-US" b="0" dirty="0">
              <a:solidFill>
                <a:schemeClr val="tx1">
                  <a:lumMod val="65000"/>
                  <a:lumOff val="35000"/>
                </a:schemeClr>
              </a:solidFill>
            </a:endParaRPr>
          </a:p>
          <a:p>
            <a:pPr algn="l" rtl="0"/>
            <a:endParaRPr lang="en-US" b="0" dirty="0">
              <a:solidFill>
                <a:schemeClr val="tx1">
                  <a:lumMod val="65000"/>
                  <a:lumOff val="35000"/>
                </a:schemeClr>
              </a:solidFill>
            </a:endParaRPr>
          </a:p>
          <a:p>
            <a:pPr rtl="0"/>
            <a:endParaRPr lang="en-US" sz="1400" b="0" dirty="0">
              <a:solidFill>
                <a:schemeClr val="tx1">
                  <a:lumMod val="65000"/>
                  <a:lumOff val="35000"/>
                </a:schemeClr>
              </a:solidFill>
            </a:endParaRPr>
          </a:p>
          <a:p>
            <a:pPr rtl="0"/>
            <a:endParaRPr lang="en-US" sz="1400" b="0" dirty="0">
              <a:solidFill>
                <a:schemeClr val="tx1">
                  <a:lumMod val="65000"/>
                  <a:lumOff val="35000"/>
                </a:schemeClr>
              </a:solidFill>
            </a:endParaRPr>
          </a:p>
          <a:p>
            <a:pPr rtl="0"/>
            <a:r>
              <a:rPr lang="en-US" sz="1400" b="0" dirty="0">
                <a:solidFill>
                  <a:schemeClr val="tx1">
                    <a:lumMod val="65000"/>
                    <a:lumOff val="35000"/>
                  </a:schemeClr>
                </a:solidFill>
              </a:rPr>
              <a:t>CLSI  H26-A2</a:t>
            </a:r>
          </a:p>
          <a:p>
            <a:pPr algn="l" rtl="0"/>
            <a:endParaRPr lang="en-US" b="0" dirty="0">
              <a:solidFill>
                <a:schemeClr val="tx1">
                  <a:lumMod val="65000"/>
                  <a:lumOff val="35000"/>
                </a:schemeClr>
              </a:solidFill>
            </a:endParaRPr>
          </a:p>
          <a:p>
            <a:pPr marL="342900" indent="-342900" algn="l" rtl="0">
              <a:buFont typeface="Wingdings" panose="05000000000000000000" pitchFamily="2" charset="2"/>
              <a:buChar char="v"/>
            </a:pPr>
            <a:r>
              <a:rPr lang="en-US" b="0" dirty="0">
                <a:solidFill>
                  <a:schemeClr val="tx1">
                    <a:lumMod val="65000"/>
                    <a:lumOff val="35000"/>
                  </a:schemeClr>
                </a:solidFill>
              </a:rPr>
              <a:t>% Carry-over = LTV1-LTV3/(HTV3-LTV3) x 100</a:t>
            </a:r>
            <a:r>
              <a:rPr lang="en-US" sz="1000" b="0" dirty="0">
                <a:solidFill>
                  <a:schemeClr val="tx1">
                    <a:lumMod val="65000"/>
                    <a:lumOff val="35000"/>
                  </a:schemeClr>
                </a:solidFill>
              </a:rPr>
              <a:t>                                                                                                                                                                                    </a:t>
            </a:r>
            <a:endParaRPr lang="en-US" sz="1000" b="0" dirty="0"/>
          </a:p>
          <a:p>
            <a:pPr algn="just" rtl="0"/>
            <a:r>
              <a:rPr lang="en-US" b="0" dirty="0">
                <a:solidFill>
                  <a:schemeClr val="tx1">
                    <a:lumMod val="65000"/>
                    <a:lumOff val="35000"/>
                  </a:schemeClr>
                </a:solidFill>
              </a:rPr>
              <a:t>Fresh whole blood samples with elevated “high target value” (HTV) concentrations are </a:t>
            </a:r>
            <a:r>
              <a:rPr lang="en-US" dirty="0">
                <a:solidFill>
                  <a:schemeClr val="tx1">
                    <a:lumMod val="65000"/>
                    <a:lumOff val="35000"/>
                  </a:schemeClr>
                </a:solidFill>
              </a:rPr>
              <a:t>processed in triplicate</a:t>
            </a:r>
            <a:r>
              <a:rPr lang="en-US" b="0" dirty="0">
                <a:solidFill>
                  <a:schemeClr val="tx1">
                    <a:lumMod val="65000"/>
                    <a:lumOff val="35000"/>
                  </a:schemeClr>
                </a:solidFill>
              </a:rPr>
              <a:t>, followed by three aspirations of fresh whole blood “low target value” (LTV) specimens.</a:t>
            </a:r>
          </a:p>
          <a:p>
            <a:pPr algn="just" rtl="0"/>
            <a:r>
              <a:rPr lang="en-US" b="0" dirty="0">
                <a:solidFill>
                  <a:schemeClr val="tx1">
                    <a:lumMod val="65000"/>
                    <a:lumOff val="35000"/>
                  </a:schemeClr>
                </a:solidFill>
              </a:rPr>
              <a:t>Using a automated analyser, a Carry-over is suspected when a clinically discordant result is reported and which has been run with a higher preceding sample. </a:t>
            </a:r>
            <a:r>
              <a:rPr lang="en-US" dirty="0">
                <a:solidFill>
                  <a:schemeClr val="tx1">
                    <a:lumMod val="65000"/>
                    <a:lumOff val="35000"/>
                  </a:schemeClr>
                </a:solidFill>
              </a:rPr>
              <a:t>Improper pipetting probe washing </a:t>
            </a:r>
            <a:r>
              <a:rPr lang="en-US" b="0" dirty="0">
                <a:solidFill>
                  <a:schemeClr val="tx1">
                    <a:lumMod val="65000"/>
                    <a:lumOff val="35000"/>
                  </a:schemeClr>
                </a:solidFill>
              </a:rPr>
              <a:t>after first sampling is the </a:t>
            </a:r>
            <a:r>
              <a:rPr lang="en-US" b="0" dirty="0" err="1">
                <a:solidFill>
                  <a:schemeClr val="tx1">
                    <a:lumMod val="65000"/>
                    <a:lumOff val="35000"/>
                  </a:schemeClr>
                </a:solidFill>
              </a:rPr>
              <a:t>aetiology</a:t>
            </a:r>
            <a:r>
              <a:rPr lang="en-US" b="0" dirty="0">
                <a:solidFill>
                  <a:schemeClr val="tx1">
                    <a:lumMod val="65000"/>
                    <a:lumOff val="35000"/>
                  </a:schemeClr>
                </a:solidFill>
              </a:rPr>
              <a:t>.</a:t>
            </a:r>
          </a:p>
        </p:txBody>
      </p:sp>
      <p:sp>
        <p:nvSpPr>
          <p:cNvPr id="5" name="Slide Number Placeholder 4">
            <a:extLst>
              <a:ext uri="{FF2B5EF4-FFF2-40B4-BE49-F238E27FC236}">
                <a16:creationId xmlns="" xmlns:a16="http://schemas.microsoft.com/office/drawing/2014/main" id="{1ADB49CC-4871-C2F3-EEDC-B9C15DDFCED0}"/>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9" name="Picture 8">
            <a:extLst>
              <a:ext uri="{FF2B5EF4-FFF2-40B4-BE49-F238E27FC236}">
                <a16:creationId xmlns="" xmlns:a16="http://schemas.microsoft.com/office/drawing/2014/main" id="{1B43929F-EBE0-420D-962F-3E4D451484C1}"/>
              </a:ext>
            </a:extLst>
          </p:cNvPr>
          <p:cNvPicPr>
            <a:picLocks noChangeAspect="1"/>
          </p:cNvPicPr>
          <p:nvPr/>
        </p:nvPicPr>
        <p:blipFill>
          <a:blip r:embed="rId2"/>
          <a:stretch>
            <a:fillRect/>
          </a:stretch>
        </p:blipFill>
        <p:spPr>
          <a:xfrm>
            <a:off x="978493" y="2060712"/>
            <a:ext cx="6577414" cy="1669775"/>
          </a:xfrm>
          <a:prstGeom prst="rect">
            <a:avLst/>
          </a:prstGeom>
        </p:spPr>
      </p:pic>
    </p:spTree>
    <p:extLst>
      <p:ext uri="{BB962C8B-B14F-4D97-AF65-F5344CB8AC3E}">
        <p14:creationId xmlns:p14="http://schemas.microsoft.com/office/powerpoint/2010/main" val="254453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96239-D97D-3627-A064-87FB0CEAF65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 xmlns:a16="http://schemas.microsoft.com/office/drawing/2014/main" id="{1DD096B6-309B-1A27-8611-08BA405AD4FF}"/>
              </a:ext>
            </a:extLst>
          </p:cNvPr>
          <p:cNvPicPr>
            <a:picLocks noGrp="1" noChangeAspect="1"/>
          </p:cNvPicPr>
          <p:nvPr>
            <p:ph idx="1"/>
          </p:nvPr>
        </p:nvPicPr>
        <p:blipFill>
          <a:blip r:embed="rId2"/>
          <a:stretch>
            <a:fillRect/>
          </a:stretch>
        </p:blipFill>
        <p:spPr>
          <a:xfrm>
            <a:off x="1660525" y="1219200"/>
            <a:ext cx="5365859" cy="4901282"/>
          </a:xfrm>
        </p:spPr>
      </p:pic>
      <p:sp>
        <p:nvSpPr>
          <p:cNvPr id="5" name="Slide Number Placeholder 4">
            <a:extLst>
              <a:ext uri="{FF2B5EF4-FFF2-40B4-BE49-F238E27FC236}">
                <a16:creationId xmlns="" xmlns:a16="http://schemas.microsoft.com/office/drawing/2014/main" id="{55A62760-88B9-2591-FAD9-FC7A17590813}"/>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521646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218882"/>
          </a:xfrm>
        </p:spPr>
        <p:txBody>
          <a:bodyPr>
            <a:normAutofit/>
          </a:bodyPr>
          <a:lstStyle/>
          <a:p>
            <a:r>
              <a:rPr lang="en-US" sz="2800" dirty="0">
                <a:solidFill>
                  <a:srgbClr val="00B050"/>
                </a:solidFill>
              </a:rPr>
              <a:t>4. Purchasing &amp; inventory:</a:t>
            </a:r>
            <a:endParaRPr lang="ar-SA" sz="2800" dirty="0">
              <a:solidFill>
                <a:srgbClr val="00B050"/>
              </a:solidFill>
            </a:endParaRPr>
          </a:p>
        </p:txBody>
      </p:sp>
      <p:sp>
        <p:nvSpPr>
          <p:cNvPr id="3" name="Content Placeholder 2"/>
          <p:cNvSpPr>
            <a:spLocks noGrp="1"/>
          </p:cNvSpPr>
          <p:nvPr>
            <p:ph idx="1"/>
          </p:nvPr>
        </p:nvSpPr>
        <p:spPr>
          <a:xfrm>
            <a:off x="457200" y="1600200"/>
            <a:ext cx="7620000" cy="4525963"/>
          </a:xfrm>
        </p:spPr>
        <p:txBody>
          <a:bodyPr>
            <a:normAutofit lnSpcReduction="10000"/>
          </a:bodyPr>
          <a:lstStyle/>
          <a:p>
            <a:pPr algn="just" rtl="0"/>
            <a:r>
              <a:rPr lang="en-US" b="0" dirty="0">
                <a:solidFill>
                  <a:schemeClr val="tx1">
                    <a:lumMod val="65000"/>
                    <a:lumOff val="35000"/>
                  </a:schemeClr>
                </a:solidFill>
              </a:rPr>
              <a:t>The management of </a:t>
            </a:r>
            <a:r>
              <a:rPr lang="en-US" dirty="0">
                <a:solidFill>
                  <a:schemeClr val="tx1">
                    <a:lumMod val="65000"/>
                    <a:lumOff val="35000"/>
                  </a:schemeClr>
                </a:solidFill>
              </a:rPr>
              <a:t>reagents and supplies </a:t>
            </a:r>
            <a:r>
              <a:rPr lang="en-US" b="0" dirty="0">
                <a:solidFill>
                  <a:schemeClr val="tx1">
                    <a:lumMod val="65000"/>
                    <a:lumOff val="35000"/>
                  </a:schemeClr>
                </a:solidFill>
              </a:rPr>
              <a:t>in the laboratory is often a challenging task. The procedures that are a part of management of purchasing and inventory are designed to ensure that all reagents and supplies are of </a:t>
            </a:r>
            <a:r>
              <a:rPr lang="en-US" dirty="0">
                <a:solidFill>
                  <a:schemeClr val="tx1">
                    <a:lumMod val="65000"/>
                    <a:lumOff val="35000"/>
                  </a:schemeClr>
                </a:solidFill>
              </a:rPr>
              <a:t>good quality</a:t>
            </a:r>
            <a:r>
              <a:rPr lang="en-US" b="0" dirty="0">
                <a:solidFill>
                  <a:schemeClr val="tx1">
                    <a:lumMod val="65000"/>
                    <a:lumOff val="35000"/>
                  </a:schemeClr>
                </a:solidFill>
              </a:rPr>
              <a:t>, and that they are </a:t>
            </a:r>
            <a:r>
              <a:rPr lang="en-US" dirty="0">
                <a:solidFill>
                  <a:schemeClr val="tx1">
                    <a:lumMod val="65000"/>
                    <a:lumOff val="35000"/>
                  </a:schemeClr>
                </a:solidFill>
              </a:rPr>
              <a:t>used</a:t>
            </a:r>
            <a:r>
              <a:rPr lang="en-US" b="0" dirty="0">
                <a:solidFill>
                  <a:schemeClr val="tx1">
                    <a:lumMod val="65000"/>
                    <a:lumOff val="35000"/>
                  </a:schemeClr>
                </a:solidFill>
              </a:rPr>
              <a:t> and </a:t>
            </a:r>
            <a:r>
              <a:rPr lang="en-US" dirty="0">
                <a:solidFill>
                  <a:schemeClr val="tx1">
                    <a:lumMod val="65000"/>
                    <a:lumOff val="35000"/>
                  </a:schemeClr>
                </a:solidFill>
              </a:rPr>
              <a:t>stored</a:t>
            </a:r>
            <a:r>
              <a:rPr lang="en-US" b="0" dirty="0">
                <a:solidFill>
                  <a:schemeClr val="tx1">
                    <a:lumMod val="65000"/>
                    <a:lumOff val="35000"/>
                  </a:schemeClr>
                </a:solidFill>
              </a:rPr>
              <a:t> in a manner that preserves integrity and reliability.</a:t>
            </a:r>
          </a:p>
          <a:p>
            <a:pPr algn="just" rtl="0"/>
            <a:r>
              <a:rPr lang="en-US" b="0" dirty="0" err="1">
                <a:solidFill>
                  <a:schemeClr val="tx1">
                    <a:lumMod val="65000"/>
                    <a:lumOff val="35000"/>
                  </a:schemeClr>
                </a:solidFill>
              </a:rPr>
              <a:t>Analyse</a:t>
            </a:r>
            <a:r>
              <a:rPr lang="en-US" b="0" dirty="0">
                <a:solidFill>
                  <a:schemeClr val="tx1">
                    <a:lumMod val="65000"/>
                    <a:lumOff val="35000"/>
                  </a:schemeClr>
                </a:solidFill>
              </a:rPr>
              <a:t> needs</a:t>
            </a:r>
          </a:p>
          <a:p>
            <a:pPr algn="just" rtl="0"/>
            <a:r>
              <a:rPr lang="en-US" b="0" dirty="0">
                <a:solidFill>
                  <a:schemeClr val="tx1">
                    <a:lumMod val="65000"/>
                    <a:lumOff val="35000"/>
                  </a:schemeClr>
                </a:solidFill>
              </a:rPr>
              <a:t>Price versus Quality</a:t>
            </a:r>
          </a:p>
          <a:p>
            <a:pPr algn="just" rtl="0"/>
            <a:r>
              <a:rPr lang="en-US" b="0" dirty="0">
                <a:solidFill>
                  <a:schemeClr val="tx1">
                    <a:lumMod val="65000"/>
                    <a:lumOff val="35000"/>
                  </a:schemeClr>
                </a:solidFill>
              </a:rPr>
              <a:t>Storage conditions</a:t>
            </a:r>
          </a:p>
          <a:p>
            <a:pPr algn="just" rtl="0"/>
            <a:r>
              <a:rPr lang="en-US" b="0" dirty="0">
                <a:solidFill>
                  <a:schemeClr val="tx1">
                    <a:lumMod val="65000"/>
                    <a:lumOff val="35000"/>
                  </a:schemeClr>
                </a:solidFill>
              </a:rPr>
              <a:t>Maintain inventory (computerized)</a:t>
            </a:r>
          </a:p>
          <a:p>
            <a:pPr algn="just" rtl="0"/>
            <a:r>
              <a:rPr lang="en-US" b="0" dirty="0">
                <a:solidFill>
                  <a:schemeClr val="tx1">
                    <a:lumMod val="65000"/>
                    <a:lumOff val="35000"/>
                  </a:schemeClr>
                </a:solidFill>
              </a:rPr>
              <a:t>Monitor Expiry date</a:t>
            </a:r>
          </a:p>
          <a:p>
            <a:pPr algn="just" rtl="0"/>
            <a:r>
              <a:rPr lang="en-US" b="0" dirty="0">
                <a:solidFill>
                  <a:schemeClr val="tx1">
                    <a:lumMod val="65000"/>
                    <a:lumOff val="35000"/>
                  </a:schemeClr>
                </a:solidFill>
              </a:rPr>
              <a:t>Track materials</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029" y="5181600"/>
            <a:ext cx="172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2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18882"/>
          </a:xfrm>
        </p:spPr>
        <p:txBody>
          <a:bodyPr>
            <a:normAutofit/>
          </a:bodyPr>
          <a:lstStyle/>
          <a:p>
            <a:r>
              <a:rPr lang="en-US" sz="2800" dirty="0">
                <a:solidFill>
                  <a:schemeClr val="accent1">
                    <a:lumMod val="75000"/>
                  </a:schemeClr>
                </a:solidFill>
              </a:rPr>
              <a:t>Receiving a new reagent:</a:t>
            </a:r>
            <a:endParaRPr lang="ar-SA" sz="2800" dirty="0">
              <a:solidFill>
                <a:schemeClr val="accent1">
                  <a:lumMod val="75000"/>
                </a:schemeClr>
              </a:solidFill>
            </a:endParaRPr>
          </a:p>
        </p:txBody>
      </p:sp>
      <p:sp>
        <p:nvSpPr>
          <p:cNvPr id="3" name="Content Placeholder 2"/>
          <p:cNvSpPr>
            <a:spLocks noGrp="1"/>
          </p:cNvSpPr>
          <p:nvPr>
            <p:ph idx="1"/>
          </p:nvPr>
        </p:nvSpPr>
        <p:spPr>
          <a:xfrm>
            <a:off x="457200" y="1524000"/>
            <a:ext cx="7620000" cy="4602163"/>
          </a:xfrm>
        </p:spPr>
        <p:txBody>
          <a:bodyPr>
            <a:normAutofit fontScale="92500" lnSpcReduction="10000"/>
          </a:bodyPr>
          <a:lstStyle/>
          <a:p>
            <a:pPr algn="l" rtl="0"/>
            <a:r>
              <a:rPr lang="en-US" dirty="0">
                <a:solidFill>
                  <a:schemeClr val="tx1">
                    <a:lumMod val="65000"/>
                    <a:lumOff val="35000"/>
                  </a:schemeClr>
                </a:solidFill>
              </a:rPr>
              <a:t>Identify</a:t>
            </a:r>
          </a:p>
          <a:p>
            <a:pPr algn="l" rtl="0"/>
            <a:r>
              <a:rPr lang="en-US" dirty="0">
                <a:solidFill>
                  <a:schemeClr val="tx1">
                    <a:lumMod val="65000"/>
                    <a:lumOff val="35000"/>
                  </a:schemeClr>
                </a:solidFill>
              </a:rPr>
              <a:t>Lot #</a:t>
            </a:r>
          </a:p>
          <a:p>
            <a:pPr algn="l" rtl="0"/>
            <a:r>
              <a:rPr lang="en-US" dirty="0">
                <a:solidFill>
                  <a:schemeClr val="tx1">
                    <a:lumMod val="65000"/>
                    <a:lumOff val="35000"/>
                  </a:schemeClr>
                </a:solidFill>
              </a:rPr>
              <a:t>Expiry</a:t>
            </a:r>
          </a:p>
          <a:p>
            <a:pPr algn="l" rtl="0"/>
            <a:r>
              <a:rPr lang="en-US" dirty="0">
                <a:solidFill>
                  <a:schemeClr val="tx1">
                    <a:lumMod val="65000"/>
                    <a:lumOff val="35000"/>
                  </a:schemeClr>
                </a:solidFill>
              </a:rPr>
              <a:t>Integrity</a:t>
            </a:r>
          </a:p>
          <a:p>
            <a:pPr algn="l" rtl="0"/>
            <a:r>
              <a:rPr lang="en-US" dirty="0">
                <a:solidFill>
                  <a:schemeClr val="tx1">
                    <a:lumMod val="65000"/>
                    <a:lumOff val="35000"/>
                  </a:schemeClr>
                </a:solidFill>
              </a:rPr>
              <a:t>Storage condition</a:t>
            </a:r>
          </a:p>
          <a:p>
            <a:pPr algn="l" rtl="0"/>
            <a:r>
              <a:rPr lang="en-US" dirty="0">
                <a:solidFill>
                  <a:schemeClr val="tx1">
                    <a:lumMod val="65000"/>
                    <a:lumOff val="35000"/>
                  </a:schemeClr>
                </a:solidFill>
              </a:rPr>
              <a:t>Lot-to-lot verification (LTLV)</a:t>
            </a:r>
          </a:p>
          <a:p>
            <a:pPr algn="l" rtl="0"/>
            <a:r>
              <a:rPr lang="en-US" dirty="0">
                <a:solidFill>
                  <a:schemeClr val="tx1">
                    <a:lumMod val="65000"/>
                    <a:lumOff val="35000"/>
                  </a:schemeClr>
                </a:solidFill>
              </a:rPr>
              <a:t> - Samples (controls + patient)</a:t>
            </a:r>
          </a:p>
          <a:p>
            <a:pPr algn="l" rtl="0"/>
            <a:r>
              <a:rPr lang="en-US" dirty="0">
                <a:solidFill>
                  <a:schemeClr val="tx1">
                    <a:lumMod val="65000"/>
                    <a:lumOff val="35000"/>
                  </a:schemeClr>
                </a:solidFill>
              </a:rPr>
              <a:t> - Compare old and new lot</a:t>
            </a:r>
          </a:p>
          <a:p>
            <a:pPr algn="l" rtl="0"/>
            <a:r>
              <a:rPr lang="en-US" dirty="0">
                <a:solidFill>
                  <a:schemeClr val="tx1">
                    <a:lumMod val="65000"/>
                    <a:lumOff val="35000"/>
                  </a:schemeClr>
                </a:solidFill>
              </a:rPr>
              <a:t>Acceptance criteria: </a:t>
            </a:r>
          </a:p>
          <a:p>
            <a:pPr algn="l" rtl="0"/>
            <a:r>
              <a:rPr lang="en-US" b="0" dirty="0">
                <a:solidFill>
                  <a:schemeClr val="tx1">
                    <a:lumMod val="65000"/>
                    <a:lumOff val="35000"/>
                  </a:schemeClr>
                </a:solidFill>
              </a:rPr>
              <a:t>&lt;</a:t>
            </a:r>
            <a:r>
              <a:rPr lang="en-US" b="0" dirty="0" err="1">
                <a:solidFill>
                  <a:schemeClr val="tx1">
                    <a:lumMod val="65000"/>
                    <a:lumOff val="35000"/>
                  </a:schemeClr>
                </a:solidFill>
              </a:rPr>
              <a:t>TEa</a:t>
            </a:r>
            <a:r>
              <a:rPr lang="en-US" b="0" dirty="0">
                <a:solidFill>
                  <a:schemeClr val="tx1">
                    <a:lumMod val="65000"/>
                    <a:lumOff val="35000"/>
                  </a:schemeClr>
                </a:solidFill>
              </a:rPr>
              <a:t> (</a:t>
            </a:r>
            <a:r>
              <a:rPr lang="en-US" b="0" dirty="0" err="1">
                <a:solidFill>
                  <a:schemeClr val="tx1">
                    <a:lumMod val="65000"/>
                    <a:lumOff val="35000"/>
                  </a:schemeClr>
                </a:solidFill>
              </a:rPr>
              <a:t>eg</a:t>
            </a:r>
            <a:r>
              <a:rPr lang="en-US" b="0" dirty="0">
                <a:solidFill>
                  <a:schemeClr val="tx1">
                    <a:lumMod val="65000"/>
                    <a:lumOff val="35000"/>
                  </a:schemeClr>
                </a:solidFill>
              </a:rPr>
              <a:t> WBC 15%, RBC 6%, </a:t>
            </a:r>
            <a:r>
              <a:rPr lang="en-US" b="0" dirty="0" err="1">
                <a:solidFill>
                  <a:schemeClr val="tx1">
                    <a:lumMod val="65000"/>
                    <a:lumOff val="35000"/>
                  </a:schemeClr>
                </a:solidFill>
              </a:rPr>
              <a:t>Hb</a:t>
            </a:r>
            <a:r>
              <a:rPr lang="en-US" b="0" dirty="0">
                <a:solidFill>
                  <a:schemeClr val="tx1">
                    <a:lumMod val="65000"/>
                    <a:lumOff val="35000"/>
                  </a:schemeClr>
                </a:solidFill>
              </a:rPr>
              <a:t> 7%, </a:t>
            </a:r>
            <a:r>
              <a:rPr lang="en-US" b="0" dirty="0" err="1">
                <a:solidFill>
                  <a:schemeClr val="tx1">
                    <a:lumMod val="65000"/>
                    <a:lumOff val="35000"/>
                  </a:schemeClr>
                </a:solidFill>
              </a:rPr>
              <a:t>Plt</a:t>
            </a:r>
            <a:r>
              <a:rPr lang="en-US" b="0" dirty="0">
                <a:solidFill>
                  <a:schemeClr val="tx1">
                    <a:lumMod val="65000"/>
                    <a:lumOff val="35000"/>
                  </a:schemeClr>
                </a:solidFill>
              </a:rPr>
              <a:t> 24%)</a:t>
            </a:r>
          </a:p>
          <a:p>
            <a:pPr algn="l" rtl="0"/>
            <a:r>
              <a:rPr lang="en-US" dirty="0">
                <a:solidFill>
                  <a:schemeClr val="tx1">
                    <a:lumMod val="65000"/>
                    <a:lumOff val="35000"/>
                  </a:schemeClr>
                </a:solidFill>
              </a:rPr>
              <a:t>Limits of </a:t>
            </a:r>
            <a:r>
              <a:rPr lang="en-US" dirty="0" err="1">
                <a:solidFill>
                  <a:schemeClr val="tx1">
                    <a:lumMod val="65000"/>
                    <a:lumOff val="35000"/>
                  </a:schemeClr>
                </a:solidFill>
              </a:rPr>
              <a:t>TEa</a:t>
            </a:r>
            <a:r>
              <a:rPr lang="en-US" dirty="0">
                <a:solidFill>
                  <a:schemeClr val="tx1">
                    <a:lumMod val="65000"/>
                    <a:lumOff val="35000"/>
                  </a:schemeClr>
                </a:solidFill>
              </a:rPr>
              <a:t> </a:t>
            </a:r>
            <a:r>
              <a:rPr lang="en-US" dirty="0" smtClean="0">
                <a:solidFill>
                  <a:schemeClr val="tx1">
                    <a:lumMod val="65000"/>
                    <a:lumOff val="35000"/>
                  </a:schemeClr>
                </a:solidFill>
              </a:rPr>
              <a:t>are mentioned on </a:t>
            </a:r>
            <a:r>
              <a:rPr lang="en-US" dirty="0">
                <a:solidFill>
                  <a:schemeClr val="tx1">
                    <a:lumMod val="65000"/>
                    <a:lumOff val="35000"/>
                  </a:schemeClr>
                </a:solidFill>
              </a:rPr>
              <a:t>CLIA website.                                   </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953000"/>
            <a:ext cx="1552574" cy="142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888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sz="2800" dirty="0">
                <a:solidFill>
                  <a:srgbClr val="E35617"/>
                </a:solidFill>
              </a:rPr>
              <a:t>Troubleshooting </a:t>
            </a:r>
            <a:r>
              <a:rPr lang="en-US" sz="2800" dirty="0" err="1">
                <a:solidFill>
                  <a:srgbClr val="E35617"/>
                </a:solidFill>
              </a:rPr>
              <a:t>ltlv</a:t>
            </a:r>
            <a:r>
              <a:rPr lang="en-US" sz="2800" dirty="0">
                <a:solidFill>
                  <a:srgbClr val="E35617"/>
                </a:solidFill>
              </a:rPr>
              <a:t>:</a:t>
            </a:r>
            <a:endParaRPr lang="ar-SA" sz="2800" dirty="0">
              <a:solidFill>
                <a:srgbClr val="E35617"/>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If LTLV is found unacceptable, follow these steps before rejecting that lot of reagent:</a:t>
            </a:r>
          </a:p>
          <a:p>
            <a:pPr marL="342900" indent="-342900" algn="l" rtl="0">
              <a:buFont typeface="Wingdings" panose="05000000000000000000" pitchFamily="2" charset="2"/>
              <a:buChar char="v"/>
            </a:pPr>
            <a:r>
              <a:rPr lang="en-US" b="0" dirty="0">
                <a:solidFill>
                  <a:schemeClr val="tx1">
                    <a:lumMod val="65000"/>
                    <a:lumOff val="35000"/>
                  </a:schemeClr>
                </a:solidFill>
              </a:rPr>
              <a:t>Exclude Calibration issue</a:t>
            </a:r>
          </a:p>
          <a:p>
            <a:pPr marL="342900" indent="-342900" algn="l" rtl="0">
              <a:buFont typeface="Wingdings" panose="05000000000000000000" pitchFamily="2" charset="2"/>
              <a:buChar char="v"/>
            </a:pPr>
            <a:r>
              <a:rPr lang="en-US" b="0" dirty="0">
                <a:solidFill>
                  <a:schemeClr val="tx1">
                    <a:lumMod val="65000"/>
                    <a:lumOff val="35000"/>
                  </a:schemeClr>
                </a:solidFill>
              </a:rPr>
              <a:t>Exclude if either of low or high specimen was degraded</a:t>
            </a:r>
          </a:p>
          <a:p>
            <a:pPr marL="342900" indent="-342900" algn="l" rtl="0">
              <a:buFont typeface="Wingdings" panose="05000000000000000000" pitchFamily="2" charset="2"/>
              <a:buChar char="v"/>
            </a:pPr>
            <a:r>
              <a:rPr lang="en-US" b="0" dirty="0">
                <a:solidFill>
                  <a:schemeClr val="tx1">
                    <a:lumMod val="65000"/>
                    <a:lumOff val="35000"/>
                  </a:schemeClr>
                </a:solidFill>
              </a:rPr>
              <a:t>Exclude if Interfering substances affected specimens</a:t>
            </a:r>
          </a:p>
          <a:p>
            <a:pPr marL="342900" indent="-342900" algn="l" rtl="0">
              <a:buFont typeface="Wingdings" panose="05000000000000000000" pitchFamily="2" charset="2"/>
              <a:buChar char="v"/>
            </a:pPr>
            <a:r>
              <a:rPr lang="en-US" b="0" dirty="0">
                <a:solidFill>
                  <a:schemeClr val="tx1">
                    <a:lumMod val="65000"/>
                    <a:lumOff val="35000"/>
                  </a:schemeClr>
                </a:solidFill>
              </a:rPr>
              <a:t>Exclude mistake in acceptance criteria</a:t>
            </a:r>
          </a:p>
          <a:p>
            <a:pPr marL="342900" indent="-342900" algn="l" rtl="0">
              <a:buFont typeface="Wingdings" panose="05000000000000000000" pitchFamily="2" charset="2"/>
              <a:buChar char="v"/>
            </a:pPr>
            <a:r>
              <a:rPr lang="en-US" b="0" dirty="0">
                <a:solidFill>
                  <a:schemeClr val="tx1">
                    <a:lumMod val="65000"/>
                    <a:lumOff val="35000"/>
                  </a:schemeClr>
                </a:solidFill>
              </a:rPr>
              <a:t>Exclude mistake in any calculations</a:t>
            </a:r>
          </a:p>
          <a:p>
            <a:pPr algn="l" rtl="0"/>
            <a:endParaRPr lang="en-US" b="0" dirty="0">
              <a:solidFill>
                <a:schemeClr val="tx1">
                  <a:lumMod val="65000"/>
                  <a:lumOff val="35000"/>
                </a:schemeClr>
              </a:solidFill>
            </a:endParaRPr>
          </a:p>
          <a:p>
            <a:pPr algn="l" rtl="0"/>
            <a:r>
              <a:rPr lang="en-US" b="0" dirty="0">
                <a:solidFill>
                  <a:schemeClr val="tx1">
                    <a:lumMod val="65000"/>
                    <a:lumOff val="35000"/>
                  </a:schemeClr>
                </a:solidFill>
              </a:rPr>
              <a:t>If any of these issues found, correct that, and re-test LTLV.</a:t>
            </a:r>
          </a:p>
          <a:p>
            <a:pPr algn="l" rtl="0"/>
            <a:r>
              <a:rPr lang="en-US" b="0" dirty="0">
                <a:solidFill>
                  <a:schemeClr val="tx1">
                    <a:lumMod val="65000"/>
                    <a:lumOff val="35000"/>
                  </a:schemeClr>
                </a:solidFill>
              </a:rPr>
              <a:t>If still same issue, reject. Otherwise accept the lot. </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68802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rgbClr val="00B050"/>
                </a:solidFill>
              </a:rPr>
              <a:t>5. Process control:</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Process control is comprised of several factors that are important in ensuring the quality of the laboratory testing processes. These factors include </a:t>
            </a:r>
            <a:r>
              <a:rPr lang="en-US" dirty="0">
                <a:solidFill>
                  <a:schemeClr val="tx1">
                    <a:lumMod val="65000"/>
                    <a:lumOff val="35000"/>
                  </a:schemeClr>
                </a:solidFill>
              </a:rPr>
              <a:t>quality control </a:t>
            </a:r>
            <a:r>
              <a:rPr lang="en-US" b="0" dirty="0">
                <a:solidFill>
                  <a:schemeClr val="tx1">
                    <a:lumMod val="65000"/>
                    <a:lumOff val="35000"/>
                  </a:schemeClr>
                </a:solidFill>
              </a:rPr>
              <a:t>for testing, appropriate </a:t>
            </a:r>
            <a:r>
              <a:rPr lang="en-US" dirty="0">
                <a:solidFill>
                  <a:schemeClr val="tx1">
                    <a:lumMod val="65000"/>
                    <a:lumOff val="35000"/>
                  </a:schemeClr>
                </a:solidFill>
              </a:rPr>
              <a:t>management of the sample</a:t>
            </a:r>
            <a:r>
              <a:rPr lang="en-US" b="0" dirty="0">
                <a:solidFill>
                  <a:schemeClr val="tx1">
                    <a:lumMod val="65000"/>
                    <a:lumOff val="35000"/>
                  </a:schemeClr>
                </a:solidFill>
              </a:rPr>
              <a:t>, including collection and handling, and </a:t>
            </a:r>
            <a:r>
              <a:rPr lang="en-US" dirty="0">
                <a:solidFill>
                  <a:schemeClr val="tx1">
                    <a:lumMod val="65000"/>
                    <a:lumOff val="35000"/>
                  </a:schemeClr>
                </a:solidFill>
              </a:rPr>
              <a:t>method verification and validation</a:t>
            </a:r>
            <a:r>
              <a:rPr lang="en-US" b="0" dirty="0">
                <a:solidFill>
                  <a:schemeClr val="tx1">
                    <a:lumMod val="65000"/>
                    <a:lumOff val="35000"/>
                  </a:schemeClr>
                </a:solidFill>
              </a:rPr>
              <a:t>. </a:t>
            </a:r>
          </a:p>
          <a:p>
            <a:pPr algn="just" rtl="0"/>
            <a:r>
              <a:rPr lang="en-US" b="0" dirty="0">
                <a:solidFill>
                  <a:schemeClr val="tx1">
                    <a:lumMod val="65000"/>
                    <a:lumOff val="35000"/>
                  </a:schemeClr>
                </a:solidFill>
              </a:rPr>
              <a:t>Lab Handbook</a:t>
            </a:r>
          </a:p>
          <a:p>
            <a:pPr algn="just" rtl="0"/>
            <a:r>
              <a:rPr lang="en-US" b="0" dirty="0">
                <a:solidFill>
                  <a:schemeClr val="tx1">
                    <a:lumMod val="65000"/>
                    <a:lumOff val="35000"/>
                  </a:schemeClr>
                </a:solidFill>
              </a:rPr>
              <a:t>Sample collection</a:t>
            </a:r>
          </a:p>
          <a:p>
            <a:pPr algn="just" rtl="0"/>
            <a:r>
              <a:rPr lang="en-US" b="0" dirty="0">
                <a:solidFill>
                  <a:schemeClr val="tx1">
                    <a:lumMod val="65000"/>
                    <a:lumOff val="35000"/>
                  </a:schemeClr>
                </a:solidFill>
              </a:rPr>
              <a:t>Rejection</a:t>
            </a:r>
          </a:p>
          <a:p>
            <a:pPr algn="just" rtl="0"/>
            <a:r>
              <a:rPr lang="en-US" b="0" dirty="0">
                <a:solidFill>
                  <a:schemeClr val="tx1">
                    <a:lumMod val="65000"/>
                    <a:lumOff val="35000"/>
                  </a:schemeClr>
                </a:solidFill>
              </a:rPr>
              <a:t>Sample transport</a:t>
            </a:r>
          </a:p>
          <a:p>
            <a:pPr algn="just" rtl="0"/>
            <a:r>
              <a:rPr lang="en-US" b="0" dirty="0">
                <a:solidFill>
                  <a:schemeClr val="tx1">
                    <a:lumMod val="65000"/>
                    <a:lumOff val="35000"/>
                  </a:schemeClr>
                </a:solidFill>
              </a:rPr>
              <a:t>Sample processing</a:t>
            </a:r>
          </a:p>
          <a:p>
            <a:pPr algn="just" rtl="0"/>
            <a:r>
              <a:rPr lang="en-US" b="0" dirty="0">
                <a:solidFill>
                  <a:schemeClr val="tx1">
                    <a:lumMod val="65000"/>
                    <a:lumOff val="35000"/>
                  </a:schemeClr>
                </a:solidFill>
              </a:rPr>
              <a:t>Sample storage</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pic>
        <p:nvPicPr>
          <p:cNvPr id="3074" name="Picture 2" descr="C:\Program Files (x86)\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486400"/>
            <a:ext cx="1557338" cy="85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79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18882"/>
          </a:xfrm>
        </p:spPr>
        <p:txBody>
          <a:bodyPr>
            <a:normAutofit/>
          </a:bodyPr>
          <a:lstStyle/>
          <a:p>
            <a:r>
              <a:rPr lang="en-US" sz="2800" dirty="0">
                <a:solidFill>
                  <a:schemeClr val="tx1">
                    <a:lumMod val="65000"/>
                    <a:lumOff val="35000"/>
                  </a:schemeClr>
                </a:solidFill>
              </a:rPr>
              <a:t>Quality control:</a:t>
            </a:r>
            <a:endParaRPr lang="ar-SA" sz="2800" dirty="0">
              <a:solidFill>
                <a:schemeClr val="tx1">
                  <a:lumMod val="65000"/>
                  <a:lumOff val="35000"/>
                </a:schemeClr>
              </a:solidFill>
            </a:endParaRPr>
          </a:p>
        </p:txBody>
      </p:sp>
      <p:sp>
        <p:nvSpPr>
          <p:cNvPr id="3" name="Content Placeholder 2"/>
          <p:cNvSpPr>
            <a:spLocks noGrp="1"/>
          </p:cNvSpPr>
          <p:nvPr>
            <p:ph idx="1"/>
          </p:nvPr>
        </p:nvSpPr>
        <p:spPr>
          <a:xfrm>
            <a:off x="457200" y="1524000"/>
            <a:ext cx="7620000" cy="4602163"/>
          </a:xfrm>
        </p:spPr>
        <p:txBody>
          <a:bodyPr>
            <a:normAutofit lnSpcReduction="10000"/>
          </a:bodyPr>
          <a:lstStyle/>
          <a:p>
            <a:pPr algn="just" rtl="0"/>
            <a:r>
              <a:rPr lang="en-US" dirty="0">
                <a:solidFill>
                  <a:schemeClr val="tx1">
                    <a:lumMod val="65000"/>
                    <a:lumOff val="35000"/>
                  </a:schemeClr>
                </a:solidFill>
              </a:rPr>
              <a:t>Regardless of the type of examination that is performed, steps for implementing and maintaining a QC </a:t>
            </a:r>
            <a:r>
              <a:rPr lang="en-US" dirty="0" err="1">
                <a:solidFill>
                  <a:schemeClr val="tx1">
                    <a:lumMod val="65000"/>
                    <a:lumOff val="35000"/>
                  </a:schemeClr>
                </a:solidFill>
              </a:rPr>
              <a:t>programme</a:t>
            </a:r>
            <a:r>
              <a:rPr lang="en-US" dirty="0">
                <a:solidFill>
                  <a:schemeClr val="tx1">
                    <a:lumMod val="65000"/>
                    <a:lumOff val="35000"/>
                  </a:schemeClr>
                </a:solidFill>
              </a:rPr>
              <a:t> include: </a:t>
            </a:r>
          </a:p>
          <a:p>
            <a:pPr marL="342900" indent="-342900" algn="just" rtl="0">
              <a:buFont typeface="Wingdings" panose="05000000000000000000" pitchFamily="2" charset="2"/>
              <a:buChar char="v"/>
            </a:pPr>
            <a:r>
              <a:rPr lang="en-US" b="0" dirty="0">
                <a:solidFill>
                  <a:schemeClr val="tx1">
                    <a:lumMod val="65000"/>
                    <a:lumOff val="35000"/>
                  </a:schemeClr>
                </a:solidFill>
              </a:rPr>
              <a:t>establishing written policies and SOPs, including corrective actions; </a:t>
            </a:r>
          </a:p>
          <a:p>
            <a:pPr marL="342900" indent="-342900" algn="just" rtl="0">
              <a:buFont typeface="Wingdings" panose="05000000000000000000" pitchFamily="2" charset="2"/>
              <a:buChar char="v"/>
            </a:pPr>
            <a:r>
              <a:rPr lang="en-US" b="0" dirty="0">
                <a:solidFill>
                  <a:schemeClr val="tx1">
                    <a:lumMod val="65000"/>
                    <a:lumOff val="35000"/>
                  </a:schemeClr>
                </a:solidFill>
              </a:rPr>
              <a:t>assign responsibility for monitoring;</a:t>
            </a:r>
          </a:p>
          <a:p>
            <a:pPr marL="342900" indent="-342900" algn="just" rtl="0">
              <a:buFont typeface="Wingdings" panose="05000000000000000000" pitchFamily="2" charset="2"/>
              <a:buChar char="v"/>
            </a:pPr>
            <a:r>
              <a:rPr lang="en-US" b="0" dirty="0">
                <a:solidFill>
                  <a:schemeClr val="tx1">
                    <a:lumMod val="65000"/>
                    <a:lumOff val="35000"/>
                  </a:schemeClr>
                </a:solidFill>
              </a:rPr>
              <a:t>training all laboratory staff;</a:t>
            </a:r>
          </a:p>
          <a:p>
            <a:pPr marL="342900" indent="-342900" algn="just" rtl="0">
              <a:buFont typeface="Wingdings" panose="05000000000000000000" pitchFamily="2" charset="2"/>
              <a:buChar char="v"/>
            </a:pPr>
            <a:r>
              <a:rPr lang="en-US" b="0" dirty="0">
                <a:solidFill>
                  <a:schemeClr val="tx1">
                    <a:lumMod val="65000"/>
                    <a:lumOff val="35000"/>
                  </a:schemeClr>
                </a:solidFill>
              </a:rPr>
              <a:t>selecting good QC material;</a:t>
            </a:r>
          </a:p>
          <a:p>
            <a:pPr marL="342900" indent="-342900" algn="just" rtl="0">
              <a:buFont typeface="Wingdings" panose="05000000000000000000" pitchFamily="2" charset="2"/>
              <a:buChar char="v"/>
            </a:pPr>
            <a:r>
              <a:rPr lang="en-US" b="0" dirty="0">
                <a:solidFill>
                  <a:schemeClr val="tx1">
                    <a:lumMod val="65000"/>
                    <a:lumOff val="35000"/>
                  </a:schemeClr>
                </a:solidFill>
              </a:rPr>
              <a:t>establishing ranges;</a:t>
            </a:r>
          </a:p>
          <a:p>
            <a:pPr marL="342900" indent="-342900" algn="just" rtl="0">
              <a:buFont typeface="Wingdings" panose="05000000000000000000" pitchFamily="2" charset="2"/>
              <a:buChar char="v"/>
            </a:pPr>
            <a:r>
              <a:rPr lang="en-US" b="0" dirty="0">
                <a:solidFill>
                  <a:schemeClr val="tx1">
                    <a:lumMod val="65000"/>
                    <a:lumOff val="35000"/>
                  </a:schemeClr>
                </a:solidFill>
              </a:rPr>
              <a:t>developing graphs;</a:t>
            </a:r>
          </a:p>
          <a:p>
            <a:pPr marL="342900" indent="-342900" algn="just" rtl="0">
              <a:buFont typeface="Wingdings" panose="05000000000000000000" pitchFamily="2" charset="2"/>
              <a:buChar char="v"/>
            </a:pPr>
            <a:r>
              <a:rPr lang="en-US" b="0" dirty="0">
                <a:solidFill>
                  <a:schemeClr val="tx1">
                    <a:lumMod val="65000"/>
                    <a:lumOff val="35000"/>
                  </a:schemeClr>
                </a:solidFill>
              </a:rPr>
              <a:t>reviewing quality control data;</a:t>
            </a:r>
            <a:endParaRPr lang="ar-SA" dirty="0">
              <a:solidFill>
                <a:schemeClr val="tx1">
                  <a:lumMod val="65000"/>
                  <a:lumOff val="35000"/>
                </a:schemeClr>
              </a:solidFill>
            </a:endParaRPr>
          </a:p>
          <a:p>
            <a:pPr marL="342900" indent="-342900" algn="just" rtl="0">
              <a:buFont typeface="Wingdings" panose="05000000000000000000" pitchFamily="2" charset="2"/>
              <a:buChar char="v"/>
            </a:pPr>
            <a:r>
              <a:rPr lang="en-US" b="0" dirty="0">
                <a:solidFill>
                  <a:schemeClr val="tx1">
                    <a:lumMod val="65000"/>
                    <a:lumOff val="35000"/>
                  </a:schemeClr>
                </a:solidFill>
              </a:rPr>
              <a:t>ensuring complete documentation;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77740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15200" cy="1142682"/>
          </a:xfrm>
        </p:spPr>
        <p:txBody>
          <a:bodyPr>
            <a:normAutofit/>
          </a:bodyPr>
          <a:lstStyle/>
          <a:p>
            <a:r>
              <a:rPr lang="en-US" sz="2800" dirty="0">
                <a:solidFill>
                  <a:schemeClr val="tx1">
                    <a:lumMod val="65000"/>
                    <a:lumOff val="35000"/>
                  </a:schemeClr>
                </a:solidFill>
              </a:rPr>
              <a:t>Control versus calibrator</a:t>
            </a:r>
            <a:endParaRPr lang="ar-SA" sz="2800" dirty="0">
              <a:solidFill>
                <a:schemeClr val="tx1">
                  <a:lumMod val="65000"/>
                  <a:lumOff val="35000"/>
                </a:schemeClr>
              </a:solidFill>
            </a:endParaRPr>
          </a:p>
        </p:txBody>
      </p:sp>
      <p:sp>
        <p:nvSpPr>
          <p:cNvPr id="3" name="Content Placeholder 2"/>
          <p:cNvSpPr>
            <a:spLocks noGrp="1"/>
          </p:cNvSpPr>
          <p:nvPr>
            <p:ph idx="1"/>
          </p:nvPr>
        </p:nvSpPr>
        <p:spPr>
          <a:xfrm>
            <a:off x="457200" y="1524000"/>
            <a:ext cx="7620000" cy="4602163"/>
          </a:xfrm>
        </p:spPr>
        <p:txBody>
          <a:bodyPr>
            <a:normAutofit lnSpcReduction="10000"/>
          </a:bodyPr>
          <a:lstStyle/>
          <a:p>
            <a:pPr marL="342900" indent="-342900" algn="just" rtl="0">
              <a:buFont typeface="Wingdings" panose="05000000000000000000" pitchFamily="2" charset="2"/>
              <a:buChar char="v"/>
            </a:pPr>
            <a:r>
              <a:rPr lang="en-US" dirty="0">
                <a:solidFill>
                  <a:schemeClr val="tx1">
                    <a:lumMod val="65000"/>
                    <a:lumOff val="35000"/>
                  </a:schemeClr>
                </a:solidFill>
              </a:rPr>
              <a:t>Controls</a:t>
            </a:r>
            <a:r>
              <a:rPr lang="en-US" b="0" dirty="0">
                <a:solidFill>
                  <a:schemeClr val="tx1">
                    <a:lumMod val="65000"/>
                    <a:lumOff val="35000"/>
                  </a:schemeClr>
                </a:solidFill>
              </a:rPr>
              <a:t> are substances that contain an </a:t>
            </a:r>
            <a:r>
              <a:rPr lang="en-US" b="0" u="sng" dirty="0">
                <a:solidFill>
                  <a:schemeClr val="tx1">
                    <a:lumMod val="65000"/>
                    <a:lumOff val="35000"/>
                  </a:schemeClr>
                </a:solidFill>
              </a:rPr>
              <a:t>approximate</a:t>
            </a:r>
            <a:r>
              <a:rPr lang="en-US" b="0" dirty="0">
                <a:solidFill>
                  <a:schemeClr val="tx1">
                    <a:lumMod val="65000"/>
                    <a:lumOff val="35000"/>
                  </a:schemeClr>
                </a:solidFill>
              </a:rPr>
              <a:t> amount of the substance being tested—the analyte. Controls are tested in the same way as patient samples. Their purpose is to monitor primarily </a:t>
            </a:r>
            <a:r>
              <a:rPr lang="en-US" b="0" u="sng" dirty="0">
                <a:solidFill>
                  <a:schemeClr val="tx1">
                    <a:lumMod val="65000"/>
                    <a:lumOff val="35000"/>
                  </a:schemeClr>
                </a:solidFill>
              </a:rPr>
              <a:t>precision</a:t>
            </a:r>
            <a:r>
              <a:rPr lang="en-US" b="0" dirty="0">
                <a:solidFill>
                  <a:schemeClr val="tx1">
                    <a:lumMod val="65000"/>
                    <a:lumOff val="35000"/>
                  </a:schemeClr>
                </a:solidFill>
              </a:rPr>
              <a:t> of method. They are not traceable.</a:t>
            </a:r>
          </a:p>
          <a:p>
            <a:pPr algn="l" rtl="0"/>
            <a:endParaRPr lang="en-US" b="0" dirty="0">
              <a:solidFill>
                <a:schemeClr val="tx1">
                  <a:lumMod val="65000"/>
                  <a:lumOff val="35000"/>
                </a:schemeClr>
              </a:solidFill>
            </a:endParaRPr>
          </a:p>
          <a:p>
            <a:pPr marL="342900" indent="-342900" algn="just" rtl="0">
              <a:buFont typeface="Wingdings" panose="05000000000000000000" pitchFamily="2" charset="2"/>
              <a:buChar char="v"/>
            </a:pPr>
            <a:r>
              <a:rPr lang="en-US" b="0" dirty="0">
                <a:solidFill>
                  <a:schemeClr val="tx1">
                    <a:lumMod val="65000"/>
                    <a:lumOff val="35000"/>
                  </a:schemeClr>
                </a:solidFill>
              </a:rPr>
              <a:t>It is important not to confuse calibrators and control materials. </a:t>
            </a:r>
            <a:r>
              <a:rPr lang="en-US" dirty="0">
                <a:solidFill>
                  <a:schemeClr val="tx1">
                    <a:lumMod val="65000"/>
                    <a:lumOff val="35000"/>
                  </a:schemeClr>
                </a:solidFill>
              </a:rPr>
              <a:t>Calibrators</a:t>
            </a:r>
            <a:r>
              <a:rPr lang="en-US" b="0" dirty="0">
                <a:solidFill>
                  <a:schemeClr val="tx1">
                    <a:lumMod val="65000"/>
                    <a:lumOff val="35000"/>
                  </a:schemeClr>
                </a:solidFill>
              </a:rPr>
              <a:t> are solutions which are </a:t>
            </a:r>
            <a:r>
              <a:rPr lang="en-US" b="0" u="sng" dirty="0">
                <a:solidFill>
                  <a:schemeClr val="tx1">
                    <a:lumMod val="65000"/>
                    <a:lumOff val="35000"/>
                  </a:schemeClr>
                </a:solidFill>
              </a:rPr>
              <a:t>traceable to International standards</a:t>
            </a:r>
            <a:r>
              <a:rPr lang="en-US" b="0" dirty="0">
                <a:solidFill>
                  <a:schemeClr val="tx1">
                    <a:lumMod val="65000"/>
                    <a:lumOff val="35000"/>
                  </a:schemeClr>
                </a:solidFill>
              </a:rPr>
              <a:t>  with a </a:t>
            </a:r>
            <a:r>
              <a:rPr lang="en-US" b="0" u="sng" dirty="0">
                <a:solidFill>
                  <a:schemeClr val="tx1">
                    <a:lumMod val="65000"/>
                    <a:lumOff val="35000"/>
                  </a:schemeClr>
                </a:solidFill>
              </a:rPr>
              <a:t>specified</a:t>
            </a:r>
            <a:r>
              <a:rPr lang="en-US" b="0" dirty="0">
                <a:solidFill>
                  <a:schemeClr val="tx1">
                    <a:lumMod val="65000"/>
                    <a:lumOff val="35000"/>
                  </a:schemeClr>
                </a:solidFill>
              </a:rPr>
              <a:t> defined concentration that are used to </a:t>
            </a:r>
            <a:r>
              <a:rPr lang="en-US" b="0" u="sng" dirty="0">
                <a:solidFill>
                  <a:schemeClr val="tx1">
                    <a:lumMod val="65000"/>
                    <a:lumOff val="35000"/>
                  </a:schemeClr>
                </a:solidFill>
              </a:rPr>
              <a:t>set or calibrate an instrument</a:t>
            </a:r>
            <a:r>
              <a:rPr lang="en-US" b="0" dirty="0">
                <a:solidFill>
                  <a:schemeClr val="tx1">
                    <a:lumMod val="65000"/>
                    <a:lumOff val="35000"/>
                  </a:schemeClr>
                </a:solidFill>
              </a:rPr>
              <a:t>, kit, or system before testing is begun. Calibrators are often provided by the manufacturer of an instrument. They should not be used as controls since they are used to set the instrument. Calibrators are sometimes called standards, but the term calibrator is preferred. They usually do not have the same consistency as patients’ samples. </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281630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142682"/>
          </a:xfrm>
        </p:spPr>
        <p:txBody>
          <a:bodyPr>
            <a:normAutofit/>
          </a:bodyPr>
          <a:lstStyle/>
          <a:p>
            <a:r>
              <a:rPr lang="en-US" sz="2800" dirty="0">
                <a:solidFill>
                  <a:schemeClr val="accent1">
                    <a:lumMod val="50000"/>
                  </a:schemeClr>
                </a:solidFill>
              </a:rPr>
              <a:t>Internal quality control:</a:t>
            </a:r>
            <a:endParaRPr lang="ar-SA" sz="2800" dirty="0"/>
          </a:p>
        </p:txBody>
      </p:sp>
      <p:sp>
        <p:nvSpPr>
          <p:cNvPr id="3" name="Content Placeholder 2"/>
          <p:cNvSpPr>
            <a:spLocks noGrp="1"/>
          </p:cNvSpPr>
          <p:nvPr>
            <p:ph idx="1"/>
          </p:nvPr>
        </p:nvSpPr>
        <p:spPr>
          <a:xfrm>
            <a:off x="457200" y="1524000"/>
            <a:ext cx="8153400" cy="4800600"/>
          </a:xfrm>
        </p:spPr>
        <p:txBody>
          <a:bodyPr>
            <a:normAutofit/>
          </a:bodyPr>
          <a:lstStyle/>
          <a:p>
            <a:pPr marL="342900" lvl="0" indent="-342900" algn="l" rtl="0">
              <a:buFont typeface="Wingdings" panose="05000000000000000000" pitchFamily="2" charset="2"/>
              <a:buChar char="v"/>
            </a:pPr>
            <a:r>
              <a:rPr lang="en-US" dirty="0">
                <a:solidFill>
                  <a:schemeClr val="tx1">
                    <a:lumMod val="65000"/>
                    <a:lumOff val="35000"/>
                  </a:schemeClr>
                </a:solidFill>
              </a:rPr>
              <a:t>Types: </a:t>
            </a:r>
            <a:r>
              <a:rPr lang="en-US" dirty="0" err="1">
                <a:solidFill>
                  <a:schemeClr val="tx1">
                    <a:lumMod val="65000"/>
                    <a:lumOff val="35000"/>
                  </a:schemeClr>
                </a:solidFill>
              </a:rPr>
              <a:t>Unassayed</a:t>
            </a:r>
            <a:r>
              <a:rPr lang="en-US" dirty="0">
                <a:solidFill>
                  <a:schemeClr val="tx1">
                    <a:lumMod val="65000"/>
                    <a:lumOff val="35000"/>
                  </a:schemeClr>
                </a:solidFill>
              </a:rPr>
              <a:t>/In-house/Assayed/</a:t>
            </a:r>
            <a:r>
              <a:rPr lang="en-US" dirty="0">
                <a:solidFill>
                  <a:srgbClr val="008000"/>
                </a:solidFill>
              </a:rPr>
              <a:t>▲</a:t>
            </a:r>
            <a:r>
              <a:rPr lang="en-US" dirty="0">
                <a:solidFill>
                  <a:schemeClr val="tx1">
                    <a:lumMod val="65000"/>
                    <a:lumOff val="35000"/>
                  </a:schemeClr>
                </a:solidFill>
              </a:rPr>
              <a:t>Third-party</a:t>
            </a:r>
          </a:p>
          <a:p>
            <a:pPr marL="342900" lvl="0" indent="-342900" algn="l" rtl="0">
              <a:buFont typeface="Wingdings" panose="05000000000000000000" pitchFamily="2" charset="2"/>
              <a:buChar char="v"/>
            </a:pPr>
            <a:r>
              <a:rPr lang="en-US" dirty="0">
                <a:solidFill>
                  <a:schemeClr val="tx1">
                    <a:lumMod val="65000"/>
                    <a:lumOff val="35000"/>
                  </a:schemeClr>
                </a:solidFill>
              </a:rPr>
              <a:t>Levels: At Clinical decision limit </a:t>
            </a:r>
            <a:r>
              <a:rPr lang="en-US" sz="1500" dirty="0">
                <a:solidFill>
                  <a:schemeClr val="tx1">
                    <a:lumMod val="65000"/>
                    <a:lumOff val="35000"/>
                  </a:schemeClr>
                </a:solidFill>
              </a:rPr>
              <a:t>(L1: Abnormal low, L2: Normal,  L3: Abnormal high). </a:t>
            </a:r>
          </a:p>
          <a:p>
            <a:pPr lvl="0" algn="l" rtl="0"/>
            <a:r>
              <a:rPr lang="en-US" sz="1500" dirty="0">
                <a:solidFill>
                  <a:schemeClr val="tx1">
                    <a:lumMod val="65000"/>
                    <a:lumOff val="35000"/>
                  </a:schemeClr>
                </a:solidFill>
              </a:rPr>
              <a:t>       At least 2 levels [CLSI 24-A3]</a:t>
            </a:r>
          </a:p>
          <a:p>
            <a:pPr marL="342900" lvl="0" indent="-342900" algn="l" rtl="0">
              <a:buFont typeface="Wingdings" panose="05000000000000000000" pitchFamily="2" charset="2"/>
              <a:buChar char="v"/>
            </a:pPr>
            <a:r>
              <a:rPr lang="en-US" dirty="0">
                <a:solidFill>
                  <a:schemeClr val="tx1">
                    <a:lumMod val="65000"/>
                    <a:lumOff val="35000"/>
                  </a:schemeClr>
                </a:solidFill>
              </a:rPr>
              <a:t>Instructions</a:t>
            </a:r>
          </a:p>
          <a:p>
            <a:pPr marL="342900" lvl="0" indent="-342900" algn="l" rtl="0">
              <a:buFont typeface="Wingdings" panose="05000000000000000000" pitchFamily="2" charset="2"/>
              <a:buChar char="v"/>
            </a:pPr>
            <a:r>
              <a:rPr lang="en-US" dirty="0">
                <a:solidFill>
                  <a:schemeClr val="tx1">
                    <a:lumMod val="65000"/>
                    <a:lumOff val="35000"/>
                  </a:schemeClr>
                </a:solidFill>
              </a:rPr>
              <a:t>Storage </a:t>
            </a:r>
          </a:p>
          <a:p>
            <a:pPr marL="342900" lvl="0" indent="-342900" algn="l" rtl="0">
              <a:buFont typeface="Wingdings" panose="05000000000000000000" pitchFamily="2" charset="2"/>
              <a:buChar char="v"/>
            </a:pPr>
            <a:r>
              <a:rPr lang="en-US" dirty="0">
                <a:solidFill>
                  <a:schemeClr val="tx1">
                    <a:lumMod val="65000"/>
                    <a:lumOff val="35000"/>
                  </a:schemeClr>
                </a:solidFill>
              </a:rPr>
              <a:t>Process </a:t>
            </a:r>
          </a:p>
          <a:p>
            <a:pPr marL="342900" lvl="0" indent="-342900" algn="l" rtl="0">
              <a:buFont typeface="Wingdings" panose="05000000000000000000" pitchFamily="2" charset="2"/>
              <a:buChar char="v"/>
            </a:pPr>
            <a:r>
              <a:rPr lang="en-US" dirty="0">
                <a:solidFill>
                  <a:schemeClr val="tx1">
                    <a:lumMod val="65000"/>
                    <a:lumOff val="35000"/>
                  </a:schemeClr>
                </a:solidFill>
              </a:rPr>
              <a:t>Run as Control sample</a:t>
            </a:r>
          </a:p>
          <a:p>
            <a:pPr marL="342900" lvl="0" indent="-342900" algn="l" rtl="0">
              <a:buFont typeface="Wingdings" panose="05000000000000000000" pitchFamily="2" charset="2"/>
              <a:buChar char="v"/>
            </a:pPr>
            <a:r>
              <a:rPr lang="en-US" dirty="0">
                <a:solidFill>
                  <a:schemeClr val="tx1">
                    <a:lumMod val="65000"/>
                    <a:lumOff val="35000"/>
                  </a:schemeClr>
                </a:solidFill>
              </a:rPr>
              <a:t>LJ chart data entry</a:t>
            </a:r>
          </a:p>
          <a:p>
            <a:pPr marL="342900" lvl="0" indent="-342900" algn="l" rtl="0">
              <a:buFont typeface="Wingdings" panose="05000000000000000000" pitchFamily="2" charset="2"/>
              <a:buChar char="v"/>
            </a:pPr>
            <a:r>
              <a:rPr lang="en-US" dirty="0" err="1">
                <a:solidFill>
                  <a:schemeClr val="tx1">
                    <a:lumMod val="65000"/>
                    <a:lumOff val="35000"/>
                  </a:schemeClr>
                </a:solidFill>
              </a:rPr>
              <a:t>Analyse</a:t>
            </a:r>
            <a:r>
              <a:rPr lang="en-US" dirty="0">
                <a:solidFill>
                  <a:schemeClr val="tx1">
                    <a:lumMod val="65000"/>
                    <a:lumOff val="35000"/>
                  </a:schemeClr>
                </a:solidFill>
              </a:rPr>
              <a:t> </a:t>
            </a:r>
          </a:p>
          <a:p>
            <a:pPr marL="342900" lvl="0" indent="-342900" algn="l" rtl="0">
              <a:buFont typeface="Wingdings" panose="05000000000000000000" pitchFamily="2" charset="2"/>
              <a:buChar char="v"/>
            </a:pPr>
            <a:r>
              <a:rPr lang="en-US" dirty="0">
                <a:solidFill>
                  <a:schemeClr val="tx1">
                    <a:lumMod val="65000"/>
                    <a:lumOff val="35000"/>
                  </a:schemeClr>
                </a:solidFill>
              </a:rPr>
              <a:t>Record keeping</a:t>
            </a:r>
            <a:endParaRPr lang="ar-SA" dirty="0">
              <a:solidFill>
                <a:schemeClr val="tx1">
                  <a:lumMod val="65000"/>
                  <a:lumOff val="35000"/>
                </a:schemeClr>
              </a:solidFill>
            </a:endParaRPr>
          </a:p>
          <a:p>
            <a:pPr algn="l"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86000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rgbClr val="008000"/>
                </a:solidFill>
              </a:rPr>
              <a:t>Some terminologies:</a:t>
            </a:r>
            <a:endParaRPr lang="ar-SA" sz="2800" dirty="0">
              <a:solidFill>
                <a:srgbClr val="008000"/>
              </a:solidFill>
            </a:endParaRPr>
          </a:p>
        </p:txBody>
      </p:sp>
      <p:sp>
        <p:nvSpPr>
          <p:cNvPr id="3" name="Content Placeholder 2"/>
          <p:cNvSpPr>
            <a:spLocks noGrp="1"/>
          </p:cNvSpPr>
          <p:nvPr>
            <p:ph idx="1"/>
          </p:nvPr>
        </p:nvSpPr>
        <p:spPr>
          <a:xfrm>
            <a:off x="457200" y="1524000"/>
            <a:ext cx="7620000" cy="4602163"/>
          </a:xfrm>
        </p:spPr>
        <p:txBody>
          <a:bodyPr>
            <a:normAutofit/>
          </a:bodyPr>
          <a:lstStyle/>
          <a:p>
            <a:pPr algn="l" rtl="0"/>
            <a:r>
              <a:rPr lang="en-US" dirty="0">
                <a:solidFill>
                  <a:schemeClr val="tx1">
                    <a:lumMod val="65000"/>
                    <a:lumOff val="35000"/>
                  </a:schemeClr>
                </a:solidFill>
              </a:rPr>
              <a:t>CLIA: </a:t>
            </a:r>
            <a:r>
              <a:rPr lang="en-US" b="0" dirty="0">
                <a:solidFill>
                  <a:schemeClr val="tx1">
                    <a:lumMod val="65000"/>
                    <a:lumOff val="35000"/>
                  </a:schemeClr>
                </a:solidFill>
              </a:rPr>
              <a:t>Clinical Laboratory Improvement Amendments</a:t>
            </a:r>
          </a:p>
          <a:p>
            <a:pPr algn="l" rtl="0"/>
            <a:r>
              <a:rPr lang="en-US" dirty="0">
                <a:solidFill>
                  <a:schemeClr val="tx1">
                    <a:lumMod val="65000"/>
                    <a:lumOff val="35000"/>
                  </a:schemeClr>
                </a:solidFill>
              </a:rPr>
              <a:t>CLSI: </a:t>
            </a:r>
            <a:r>
              <a:rPr lang="en-US" b="0" dirty="0">
                <a:solidFill>
                  <a:schemeClr val="tx1">
                    <a:lumMod val="65000"/>
                    <a:lumOff val="35000"/>
                  </a:schemeClr>
                </a:solidFill>
              </a:rPr>
              <a:t>Clinical &amp; Laboratory Standards Institute</a:t>
            </a:r>
          </a:p>
          <a:p>
            <a:pPr algn="l" rtl="0"/>
            <a:r>
              <a:rPr lang="en-US" dirty="0">
                <a:solidFill>
                  <a:schemeClr val="tx1">
                    <a:lumMod val="65000"/>
                    <a:lumOff val="35000"/>
                  </a:schemeClr>
                </a:solidFill>
              </a:rPr>
              <a:t>CV: </a:t>
            </a:r>
            <a:r>
              <a:rPr lang="en-US" b="0" dirty="0">
                <a:solidFill>
                  <a:schemeClr val="tx1">
                    <a:lumMod val="65000"/>
                    <a:lumOff val="35000"/>
                  </a:schemeClr>
                </a:solidFill>
              </a:rPr>
              <a:t>Coefficient of variation</a:t>
            </a:r>
          </a:p>
          <a:p>
            <a:pPr algn="l" rtl="0"/>
            <a:r>
              <a:rPr lang="en-US" dirty="0">
                <a:solidFill>
                  <a:schemeClr val="tx1">
                    <a:lumMod val="65000"/>
                    <a:lumOff val="35000"/>
                  </a:schemeClr>
                </a:solidFill>
              </a:rPr>
              <a:t>EQA: </a:t>
            </a:r>
            <a:r>
              <a:rPr lang="en-US" b="0" dirty="0">
                <a:solidFill>
                  <a:schemeClr val="tx1">
                    <a:lumMod val="65000"/>
                    <a:lumOff val="35000"/>
                  </a:schemeClr>
                </a:solidFill>
              </a:rPr>
              <a:t>External quality assessment</a:t>
            </a:r>
          </a:p>
          <a:p>
            <a:pPr algn="l" rtl="0"/>
            <a:r>
              <a:rPr lang="en-US" dirty="0">
                <a:solidFill>
                  <a:schemeClr val="tx1">
                    <a:lumMod val="65000"/>
                    <a:lumOff val="35000"/>
                  </a:schemeClr>
                </a:solidFill>
              </a:rPr>
              <a:t>IQC: </a:t>
            </a:r>
            <a:r>
              <a:rPr lang="en-US" b="0" dirty="0">
                <a:solidFill>
                  <a:schemeClr val="tx1">
                    <a:lumMod val="65000"/>
                    <a:lumOff val="35000"/>
                  </a:schemeClr>
                </a:solidFill>
              </a:rPr>
              <a:t>Internal quality control</a:t>
            </a:r>
          </a:p>
          <a:p>
            <a:pPr algn="l" rtl="0"/>
            <a:r>
              <a:rPr lang="en-US" dirty="0">
                <a:solidFill>
                  <a:schemeClr val="tx1">
                    <a:lumMod val="65000"/>
                    <a:lumOff val="35000"/>
                  </a:schemeClr>
                </a:solidFill>
              </a:rPr>
              <a:t>ISO: </a:t>
            </a:r>
            <a:r>
              <a:rPr lang="en-US" b="0" dirty="0">
                <a:solidFill>
                  <a:schemeClr val="tx1">
                    <a:lumMod val="65000"/>
                    <a:lumOff val="35000"/>
                  </a:schemeClr>
                </a:solidFill>
              </a:rPr>
              <a:t>International Organization for Standardization</a:t>
            </a:r>
          </a:p>
          <a:p>
            <a:pPr algn="l" rtl="0"/>
            <a:r>
              <a:rPr lang="en-US" dirty="0">
                <a:solidFill>
                  <a:schemeClr val="tx1">
                    <a:lumMod val="65000"/>
                    <a:lumOff val="35000"/>
                  </a:schemeClr>
                </a:solidFill>
              </a:rPr>
              <a:t>PT: </a:t>
            </a:r>
            <a:r>
              <a:rPr lang="en-US" b="0" dirty="0">
                <a:solidFill>
                  <a:schemeClr val="tx1">
                    <a:lumMod val="65000"/>
                    <a:lumOff val="35000"/>
                  </a:schemeClr>
                </a:solidFill>
              </a:rPr>
              <a:t>Proficiency testing</a:t>
            </a:r>
          </a:p>
          <a:p>
            <a:pPr algn="l" rtl="0"/>
            <a:r>
              <a:rPr lang="en-US" dirty="0">
                <a:solidFill>
                  <a:schemeClr val="tx1">
                    <a:lumMod val="65000"/>
                    <a:lumOff val="35000"/>
                  </a:schemeClr>
                </a:solidFill>
              </a:rPr>
              <a:t>QA: </a:t>
            </a:r>
            <a:r>
              <a:rPr lang="en-US" b="0" dirty="0">
                <a:solidFill>
                  <a:schemeClr val="tx1">
                    <a:lumMod val="65000"/>
                    <a:lumOff val="35000"/>
                  </a:schemeClr>
                </a:solidFill>
              </a:rPr>
              <a:t>Quality assurance</a:t>
            </a:r>
          </a:p>
          <a:p>
            <a:pPr algn="l" rtl="0"/>
            <a:r>
              <a:rPr lang="en-US" dirty="0">
                <a:solidFill>
                  <a:schemeClr val="tx1">
                    <a:lumMod val="65000"/>
                    <a:lumOff val="35000"/>
                  </a:schemeClr>
                </a:solidFill>
              </a:rPr>
              <a:t>SD: </a:t>
            </a:r>
            <a:r>
              <a:rPr lang="en-US" b="0" dirty="0">
                <a:solidFill>
                  <a:schemeClr val="tx1">
                    <a:lumMod val="65000"/>
                    <a:lumOff val="35000"/>
                  </a:schemeClr>
                </a:solidFill>
              </a:rPr>
              <a:t>Standard deviation</a:t>
            </a:r>
          </a:p>
          <a:p>
            <a:pPr algn="l" rtl="0"/>
            <a:r>
              <a:rPr lang="en-US" dirty="0">
                <a:solidFill>
                  <a:schemeClr val="tx1">
                    <a:lumMod val="65000"/>
                    <a:lumOff val="35000"/>
                  </a:schemeClr>
                </a:solidFill>
              </a:rPr>
              <a:t>WHO:</a:t>
            </a:r>
            <a:r>
              <a:rPr lang="en-US" b="0" dirty="0">
                <a:solidFill>
                  <a:schemeClr val="tx1">
                    <a:lumMod val="65000"/>
                    <a:lumOff val="35000"/>
                  </a:schemeClr>
                </a:solidFill>
              </a:rPr>
              <a:t> World health </a:t>
            </a:r>
            <a:r>
              <a:rPr lang="en-US" b="0" dirty="0" err="1">
                <a:solidFill>
                  <a:schemeClr val="tx1">
                    <a:lumMod val="65000"/>
                    <a:lumOff val="35000"/>
                  </a:schemeClr>
                </a:solidFill>
              </a:rPr>
              <a:t>organisation</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32482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524000"/>
            <a:ext cx="7620000" cy="4602163"/>
          </a:xfrm>
        </p:spPr>
        <p:txBody>
          <a:bodyPr/>
          <a:lstStyle/>
          <a:p>
            <a:pPr marL="342900" indent="-342900" algn="l" rtl="0">
              <a:buFont typeface="Wingdings" panose="05000000000000000000" pitchFamily="2" charset="2"/>
              <a:buChar char="v"/>
            </a:pPr>
            <a:r>
              <a:rPr lang="en-US" dirty="0">
                <a:solidFill>
                  <a:schemeClr val="tx1">
                    <a:lumMod val="65000"/>
                    <a:lumOff val="35000"/>
                  </a:schemeClr>
                </a:solidFill>
              </a:rPr>
              <a:t>RUN: (Batch of tests performed over a time)</a:t>
            </a:r>
          </a:p>
          <a:p>
            <a:pPr algn="l" rtl="0"/>
            <a:r>
              <a:rPr lang="en-US" dirty="0">
                <a:solidFill>
                  <a:schemeClr val="tx1">
                    <a:lumMod val="65000"/>
                    <a:lumOff val="35000"/>
                  </a:schemeClr>
                </a:solidFill>
              </a:rPr>
              <a:t>    - WITHIN RUN: </a:t>
            </a:r>
            <a:r>
              <a:rPr lang="en-US" b="0" dirty="0">
                <a:solidFill>
                  <a:schemeClr val="tx1">
                    <a:lumMod val="65000"/>
                    <a:lumOff val="35000"/>
                  </a:schemeClr>
                </a:solidFill>
              </a:rPr>
              <a:t>Within one batch </a:t>
            </a:r>
            <a:r>
              <a:rPr lang="en-US" b="0" dirty="0" err="1">
                <a:solidFill>
                  <a:schemeClr val="tx1">
                    <a:lumMod val="65000"/>
                    <a:lumOff val="35000"/>
                  </a:schemeClr>
                </a:solidFill>
              </a:rPr>
              <a:t>eg</a:t>
            </a:r>
            <a:r>
              <a:rPr lang="en-US" b="0" dirty="0">
                <a:solidFill>
                  <a:schemeClr val="tx1">
                    <a:lumMod val="65000"/>
                    <a:lumOff val="35000"/>
                  </a:schemeClr>
                </a:solidFill>
              </a:rPr>
              <a:t> morning</a:t>
            </a:r>
          </a:p>
          <a:p>
            <a:pPr algn="l" rtl="0"/>
            <a:r>
              <a:rPr lang="en-US" dirty="0">
                <a:solidFill>
                  <a:schemeClr val="tx1">
                    <a:lumMod val="65000"/>
                    <a:lumOff val="35000"/>
                  </a:schemeClr>
                </a:solidFill>
              </a:rPr>
              <a:t>    - ACROSS RUN: </a:t>
            </a:r>
            <a:r>
              <a:rPr lang="en-US" b="0" dirty="0">
                <a:solidFill>
                  <a:schemeClr val="tx1">
                    <a:lumMod val="65000"/>
                    <a:lumOff val="35000"/>
                  </a:schemeClr>
                </a:solidFill>
              </a:rPr>
              <a:t>Between two batches </a:t>
            </a:r>
            <a:r>
              <a:rPr lang="en-US" b="0" dirty="0" err="1">
                <a:solidFill>
                  <a:schemeClr val="tx1">
                    <a:lumMod val="65000"/>
                    <a:lumOff val="35000"/>
                  </a:schemeClr>
                </a:solidFill>
              </a:rPr>
              <a:t>eg</a:t>
            </a:r>
            <a:r>
              <a:rPr lang="en-US" b="0" dirty="0">
                <a:solidFill>
                  <a:schemeClr val="tx1">
                    <a:lumMod val="65000"/>
                    <a:lumOff val="35000"/>
                  </a:schemeClr>
                </a:solidFill>
              </a:rPr>
              <a:t> morning &amp; evening</a:t>
            </a:r>
          </a:p>
          <a:p>
            <a:pPr marL="342900" indent="-342900" algn="l" rtl="0">
              <a:buFont typeface="Wingdings" panose="05000000000000000000" pitchFamily="2" charset="2"/>
              <a:buChar char="v"/>
            </a:pPr>
            <a:r>
              <a:rPr lang="en-US" dirty="0">
                <a:solidFill>
                  <a:schemeClr val="tx1">
                    <a:lumMod val="65000"/>
                    <a:lumOff val="35000"/>
                  </a:schemeClr>
                </a:solidFill>
              </a:rPr>
              <a:t>MATERIAL: (Level of control)</a:t>
            </a:r>
          </a:p>
          <a:p>
            <a:pPr algn="l" rtl="0"/>
            <a:r>
              <a:rPr lang="en-US" dirty="0">
                <a:solidFill>
                  <a:schemeClr val="tx1">
                    <a:lumMod val="65000"/>
                    <a:lumOff val="35000"/>
                  </a:schemeClr>
                </a:solidFill>
              </a:rPr>
              <a:t>     - WITHIN MATERIAL: </a:t>
            </a:r>
            <a:r>
              <a:rPr lang="en-US" b="0" dirty="0">
                <a:solidFill>
                  <a:schemeClr val="tx1">
                    <a:lumMod val="65000"/>
                    <a:lumOff val="35000"/>
                  </a:schemeClr>
                </a:solidFill>
              </a:rPr>
              <a:t>Within</a:t>
            </a:r>
            <a:r>
              <a:rPr lang="en-US" dirty="0">
                <a:solidFill>
                  <a:schemeClr val="tx1">
                    <a:lumMod val="65000"/>
                    <a:lumOff val="35000"/>
                  </a:schemeClr>
                </a:solidFill>
              </a:rPr>
              <a:t> </a:t>
            </a:r>
            <a:r>
              <a:rPr lang="en-US" b="0" dirty="0">
                <a:solidFill>
                  <a:schemeClr val="tx1">
                    <a:lumMod val="65000"/>
                    <a:lumOff val="35000"/>
                  </a:schemeClr>
                </a:solidFill>
              </a:rPr>
              <a:t>one level </a:t>
            </a:r>
            <a:r>
              <a:rPr lang="en-US" b="0" dirty="0" err="1">
                <a:solidFill>
                  <a:schemeClr val="tx1">
                    <a:lumMod val="65000"/>
                    <a:lumOff val="35000"/>
                  </a:schemeClr>
                </a:solidFill>
              </a:rPr>
              <a:t>eg</a:t>
            </a:r>
            <a:r>
              <a:rPr lang="en-US" b="0" dirty="0">
                <a:solidFill>
                  <a:schemeClr val="tx1">
                    <a:lumMod val="65000"/>
                    <a:lumOff val="35000"/>
                  </a:schemeClr>
                </a:solidFill>
              </a:rPr>
              <a:t> Level 1</a:t>
            </a:r>
          </a:p>
          <a:p>
            <a:pPr algn="l" rtl="0"/>
            <a:r>
              <a:rPr lang="en-US" dirty="0">
                <a:solidFill>
                  <a:schemeClr val="tx1">
                    <a:lumMod val="65000"/>
                    <a:lumOff val="35000"/>
                  </a:schemeClr>
                </a:solidFill>
              </a:rPr>
              <a:t>     - ACROSS MATERIAL: </a:t>
            </a:r>
            <a:r>
              <a:rPr lang="en-US" b="0" dirty="0">
                <a:solidFill>
                  <a:schemeClr val="tx1">
                    <a:lumMod val="65000"/>
                    <a:lumOff val="35000"/>
                  </a:schemeClr>
                </a:solidFill>
              </a:rPr>
              <a:t>Between two levels </a:t>
            </a:r>
            <a:r>
              <a:rPr lang="en-US" b="0" dirty="0" err="1">
                <a:solidFill>
                  <a:schemeClr val="tx1">
                    <a:lumMod val="65000"/>
                    <a:lumOff val="35000"/>
                  </a:schemeClr>
                </a:solidFill>
              </a:rPr>
              <a:t>eg</a:t>
            </a:r>
            <a:r>
              <a:rPr lang="en-US" b="0" dirty="0">
                <a:solidFill>
                  <a:schemeClr val="tx1">
                    <a:lumMod val="65000"/>
                    <a:lumOff val="35000"/>
                  </a:schemeClr>
                </a:solidFill>
              </a:rPr>
              <a:t> Level 1 &amp; 2</a:t>
            </a: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54143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524000"/>
            <a:ext cx="7848600" cy="4602163"/>
          </a:xfrm>
        </p:spPr>
        <p:txBody>
          <a:bodyPr>
            <a:normAutofit fontScale="92500" lnSpcReduction="20000"/>
          </a:bodyPr>
          <a:lstStyle/>
          <a:p>
            <a:pPr algn="l" rtl="0"/>
            <a:r>
              <a:rPr lang="en-US" b="0" dirty="0">
                <a:solidFill>
                  <a:schemeClr val="tx1">
                    <a:lumMod val="65000"/>
                    <a:lumOff val="35000"/>
                  </a:schemeClr>
                </a:solidFill>
              </a:rPr>
              <a:t>The Maximum run of Controls is 8 hours in Haematology (CLIA).</a:t>
            </a:r>
          </a:p>
          <a:p>
            <a:pPr algn="just" rtl="0"/>
            <a:r>
              <a:rPr lang="en-US" b="0" dirty="0">
                <a:solidFill>
                  <a:schemeClr val="tx1">
                    <a:lumMod val="65000"/>
                    <a:lumOff val="35000"/>
                  </a:schemeClr>
                </a:solidFill>
              </a:rPr>
              <a:t>According to </a:t>
            </a:r>
            <a:r>
              <a:rPr lang="en-US" dirty="0">
                <a:solidFill>
                  <a:schemeClr val="tx1">
                    <a:lumMod val="65000"/>
                    <a:lumOff val="35000"/>
                  </a:schemeClr>
                </a:solidFill>
              </a:rPr>
              <a:t>Westgard</a:t>
            </a:r>
            <a:r>
              <a:rPr lang="en-US" b="0" dirty="0">
                <a:solidFill>
                  <a:schemeClr val="tx1">
                    <a:lumMod val="65000"/>
                    <a:lumOff val="35000"/>
                  </a:schemeClr>
                </a:solidFill>
              </a:rPr>
              <a:t>, the frequency is determined by consideration of either:</a:t>
            </a:r>
          </a:p>
          <a:p>
            <a:pPr algn="l" rtl="0"/>
            <a:r>
              <a:rPr lang="en-US" u="sng" dirty="0">
                <a:solidFill>
                  <a:schemeClr val="tx1">
                    <a:lumMod val="65000"/>
                    <a:lumOff val="35000"/>
                  </a:schemeClr>
                </a:solidFill>
              </a:rPr>
              <a:t>BATCH TESTING:</a:t>
            </a:r>
          </a:p>
          <a:p>
            <a:pPr algn="l" rtl="0"/>
            <a:r>
              <a:rPr lang="en-US" b="0" dirty="0">
                <a:solidFill>
                  <a:schemeClr val="tx1">
                    <a:lumMod val="65000"/>
                    <a:lumOff val="35000"/>
                  </a:schemeClr>
                </a:solidFill>
              </a:rPr>
              <a:t>Controls are run at the beginning and at the end.</a:t>
            </a:r>
          </a:p>
          <a:p>
            <a:pPr algn="l" rtl="0"/>
            <a:r>
              <a:rPr lang="en-US" u="sng" dirty="0">
                <a:solidFill>
                  <a:schemeClr val="tx1">
                    <a:lumMod val="65000"/>
                    <a:lumOff val="35000"/>
                  </a:schemeClr>
                </a:solidFill>
              </a:rPr>
              <a:t>CONTINUOUS TESTING (</a:t>
            </a:r>
            <a:r>
              <a:rPr lang="en-US" u="sng" dirty="0" err="1">
                <a:solidFill>
                  <a:schemeClr val="tx1">
                    <a:lumMod val="65000"/>
                    <a:lumOff val="35000"/>
                  </a:schemeClr>
                </a:solidFill>
              </a:rPr>
              <a:t>Yago</a:t>
            </a:r>
            <a:r>
              <a:rPr lang="en-US" u="sng" dirty="0">
                <a:solidFill>
                  <a:schemeClr val="tx1">
                    <a:lumMod val="65000"/>
                    <a:lumOff val="35000"/>
                  </a:schemeClr>
                </a:solidFill>
              </a:rPr>
              <a:t> and </a:t>
            </a:r>
            <a:r>
              <a:rPr lang="en-US" u="sng" dirty="0" err="1">
                <a:solidFill>
                  <a:schemeClr val="tx1">
                    <a:lumMod val="65000"/>
                    <a:lumOff val="35000"/>
                  </a:schemeClr>
                </a:solidFill>
              </a:rPr>
              <a:t>Alcover</a:t>
            </a:r>
            <a:r>
              <a:rPr lang="en-US" u="sng" dirty="0">
                <a:solidFill>
                  <a:schemeClr val="tx1">
                    <a:lumMod val="65000"/>
                    <a:lumOff val="35000"/>
                  </a:schemeClr>
                </a:solidFill>
              </a:rPr>
              <a:t> relationship): </a:t>
            </a:r>
          </a:p>
          <a:p>
            <a:pPr marL="342900" indent="-342900" algn="l" rtl="0">
              <a:buFont typeface="Wingdings" panose="05000000000000000000" pitchFamily="2" charset="2"/>
              <a:buChar char="v"/>
            </a:pPr>
            <a:r>
              <a:rPr lang="en-US" b="0" dirty="0">
                <a:solidFill>
                  <a:schemeClr val="tx1">
                    <a:lumMod val="65000"/>
                    <a:lumOff val="35000"/>
                  </a:schemeClr>
                </a:solidFill>
              </a:rPr>
              <a:t>Measurement procedure imprecision;</a:t>
            </a:r>
          </a:p>
          <a:p>
            <a:pPr marL="342900" indent="-342900" algn="l" rtl="0">
              <a:buFont typeface="Wingdings" panose="05000000000000000000" pitchFamily="2" charset="2"/>
              <a:buChar char="v"/>
            </a:pPr>
            <a:r>
              <a:rPr lang="en-US" b="0" dirty="0">
                <a:solidFill>
                  <a:schemeClr val="tx1">
                    <a:lumMod val="65000"/>
                    <a:lumOff val="35000"/>
                  </a:schemeClr>
                </a:solidFill>
              </a:rPr>
              <a:t>Detectability of error by IQC strategy;</a:t>
            </a:r>
          </a:p>
          <a:p>
            <a:pPr marL="342900" indent="-342900" algn="l" rtl="0">
              <a:buFont typeface="Wingdings" panose="05000000000000000000" pitchFamily="2" charset="2"/>
              <a:buChar char="v"/>
            </a:pPr>
            <a:r>
              <a:rPr lang="en-US" b="0" dirty="0">
                <a:solidFill>
                  <a:schemeClr val="tx1">
                    <a:lumMod val="65000"/>
                    <a:lumOff val="35000"/>
                  </a:schemeClr>
                </a:solidFill>
              </a:rPr>
              <a:t>Reagent stability; </a:t>
            </a:r>
          </a:p>
          <a:p>
            <a:pPr marL="342900" indent="-342900" algn="l" rtl="0">
              <a:buFont typeface="Wingdings" panose="05000000000000000000" pitchFamily="2" charset="2"/>
              <a:buChar char="v"/>
            </a:pPr>
            <a:r>
              <a:rPr lang="en-US" b="0" dirty="0">
                <a:solidFill>
                  <a:schemeClr val="tx1">
                    <a:lumMod val="65000"/>
                    <a:lumOff val="35000"/>
                  </a:schemeClr>
                </a:solidFill>
              </a:rPr>
              <a:t>Cost of patient lookback;</a:t>
            </a:r>
          </a:p>
          <a:p>
            <a:pPr marL="342900" indent="-342900" algn="l" rtl="0">
              <a:buFont typeface="Wingdings" panose="05000000000000000000" pitchFamily="2" charset="2"/>
              <a:buChar char="v"/>
            </a:pPr>
            <a:r>
              <a:rPr lang="en-US" b="0" dirty="0">
                <a:solidFill>
                  <a:schemeClr val="tx1">
                    <a:lumMod val="65000"/>
                    <a:lumOff val="35000"/>
                  </a:schemeClr>
                </a:solidFill>
              </a:rPr>
              <a:t>Severity of harm to patient by undetected error;</a:t>
            </a:r>
          </a:p>
          <a:p>
            <a:pPr marL="342900" indent="-342900" algn="l" rtl="0">
              <a:buFont typeface="Wingdings" panose="05000000000000000000" pitchFamily="2" charset="2"/>
              <a:buChar char="v"/>
            </a:pPr>
            <a:r>
              <a:rPr lang="en-US" b="0" dirty="0">
                <a:solidFill>
                  <a:schemeClr val="tx1">
                    <a:lumMod val="65000"/>
                    <a:lumOff val="35000"/>
                  </a:schemeClr>
                </a:solidFill>
              </a:rPr>
              <a:t>Probability &amp; Frequency of quality control failures; and </a:t>
            </a:r>
          </a:p>
          <a:p>
            <a:pPr marL="342900" indent="-342900" algn="l" rtl="0">
              <a:buFont typeface="Wingdings" panose="05000000000000000000" pitchFamily="2" charset="2"/>
              <a:buChar char="v"/>
            </a:pPr>
            <a:r>
              <a:rPr lang="en-US" b="0" dirty="0">
                <a:solidFill>
                  <a:schemeClr val="tx1">
                    <a:lumMod val="65000"/>
                    <a:lumOff val="35000"/>
                  </a:schemeClr>
                </a:solidFill>
              </a:rPr>
              <a:t>Variability of testing personnel.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230838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295400"/>
            <a:ext cx="7620000" cy="4876800"/>
          </a:xfrm>
        </p:spPr>
        <p:txBody>
          <a:bodyPr>
            <a:noAutofit/>
          </a:bodyPr>
          <a:lstStyle/>
          <a:p>
            <a:pPr algn="just" rtl="0"/>
            <a:r>
              <a:rPr lang="en-US" dirty="0">
                <a:solidFill>
                  <a:schemeClr val="tx1">
                    <a:lumMod val="65000"/>
                    <a:lumOff val="35000"/>
                  </a:schemeClr>
                </a:solidFill>
              </a:rPr>
              <a:t>Quantitative examinations </a:t>
            </a:r>
            <a:r>
              <a:rPr lang="en-US" b="0" dirty="0">
                <a:solidFill>
                  <a:schemeClr val="tx1">
                    <a:lumMod val="65000"/>
                    <a:lumOff val="35000"/>
                  </a:schemeClr>
                </a:solidFill>
              </a:rPr>
              <a:t>measure the quantity of an </a:t>
            </a:r>
            <a:r>
              <a:rPr lang="en-US" b="0" dirty="0" err="1">
                <a:solidFill>
                  <a:schemeClr val="tx1">
                    <a:lumMod val="65000"/>
                    <a:lumOff val="35000"/>
                  </a:schemeClr>
                </a:solidFill>
              </a:rPr>
              <a:t>analyte</a:t>
            </a:r>
            <a:r>
              <a:rPr lang="en-US" b="0" dirty="0">
                <a:solidFill>
                  <a:schemeClr val="tx1">
                    <a:lumMod val="65000"/>
                    <a:lumOff val="35000"/>
                  </a:schemeClr>
                </a:solidFill>
              </a:rPr>
              <a:t> present in the sample. The measurement produces a </a:t>
            </a:r>
            <a:r>
              <a:rPr lang="en-US" dirty="0">
                <a:solidFill>
                  <a:schemeClr val="tx1">
                    <a:lumMod val="65000"/>
                    <a:lumOff val="35000"/>
                  </a:schemeClr>
                </a:solidFill>
              </a:rPr>
              <a:t>numeric value </a:t>
            </a:r>
            <a:r>
              <a:rPr lang="en-US" b="0" dirty="0">
                <a:solidFill>
                  <a:schemeClr val="tx1">
                    <a:lumMod val="65000"/>
                    <a:lumOff val="35000"/>
                  </a:schemeClr>
                </a:solidFill>
              </a:rPr>
              <a:t>as an end-point, expressed in a particular unit. Example: </a:t>
            </a:r>
            <a:r>
              <a:rPr lang="en-US" b="0" dirty="0" err="1">
                <a:solidFill>
                  <a:schemeClr val="tx1">
                    <a:lumMod val="65000"/>
                    <a:lumOff val="35000"/>
                  </a:schemeClr>
                </a:solidFill>
              </a:rPr>
              <a:t>Hb</a:t>
            </a:r>
            <a:r>
              <a:rPr lang="en-US" b="0" dirty="0">
                <a:solidFill>
                  <a:schemeClr val="tx1">
                    <a:lumMod val="65000"/>
                    <a:lumOff val="35000"/>
                  </a:schemeClr>
                </a:solidFill>
              </a:rPr>
              <a:t> reported as 14 g/</a:t>
            </a:r>
            <a:r>
              <a:rPr lang="en-US" b="0" dirty="0" err="1">
                <a:solidFill>
                  <a:schemeClr val="tx1">
                    <a:lumMod val="65000"/>
                    <a:lumOff val="35000"/>
                  </a:schemeClr>
                </a:solidFill>
              </a:rPr>
              <a:t>dL</a:t>
            </a:r>
            <a:r>
              <a:rPr lang="en-US" b="0" dirty="0">
                <a:solidFill>
                  <a:schemeClr val="tx1">
                    <a:lumMod val="65000"/>
                    <a:lumOff val="35000"/>
                  </a:schemeClr>
                </a:solidFill>
              </a:rPr>
              <a:t>. </a:t>
            </a:r>
            <a:r>
              <a:rPr lang="en-US" b="0" dirty="0">
                <a:solidFill>
                  <a:schemeClr val="tx1">
                    <a:lumMod val="65000"/>
                    <a:lumOff val="35000"/>
                  </a:schemeClr>
                </a:solidFill>
                <a:cs typeface="Arial"/>
              </a:rPr>
              <a:t>► Quantitative controls.</a:t>
            </a:r>
            <a:endParaRPr lang="en-US" b="0" dirty="0">
              <a:solidFill>
                <a:schemeClr val="tx1">
                  <a:lumMod val="65000"/>
                  <a:lumOff val="35000"/>
                </a:schemeClr>
              </a:solidFill>
            </a:endParaRPr>
          </a:p>
          <a:p>
            <a:pPr algn="just" rtl="0"/>
            <a:r>
              <a:rPr lang="en-US" dirty="0">
                <a:solidFill>
                  <a:schemeClr val="accent6">
                    <a:lumMod val="50000"/>
                  </a:schemeClr>
                </a:solidFill>
              </a:rPr>
              <a:t>Qualitative examinations </a:t>
            </a:r>
            <a:r>
              <a:rPr lang="en-US" b="0" dirty="0">
                <a:solidFill>
                  <a:schemeClr val="accent6">
                    <a:lumMod val="50000"/>
                  </a:schemeClr>
                </a:solidFill>
              </a:rPr>
              <a:t>are those that measure the </a:t>
            </a:r>
            <a:r>
              <a:rPr lang="en-US" dirty="0">
                <a:solidFill>
                  <a:schemeClr val="accent6">
                    <a:lumMod val="50000"/>
                  </a:schemeClr>
                </a:solidFill>
              </a:rPr>
              <a:t>presence or absence </a:t>
            </a:r>
            <a:r>
              <a:rPr lang="en-US" b="0" dirty="0">
                <a:solidFill>
                  <a:schemeClr val="accent6">
                    <a:lumMod val="50000"/>
                  </a:schemeClr>
                </a:solidFill>
              </a:rPr>
              <a:t>of a substance, or evaluate cellular characteristics. The results are not expressed in numerical terms, but in qualitative terms </a:t>
            </a:r>
            <a:r>
              <a:rPr lang="en-US" b="0" dirty="0" err="1">
                <a:solidFill>
                  <a:schemeClr val="accent6">
                    <a:lumMod val="50000"/>
                  </a:schemeClr>
                </a:solidFill>
              </a:rPr>
              <a:t>eg</a:t>
            </a:r>
            <a:r>
              <a:rPr lang="en-US" b="0" dirty="0">
                <a:solidFill>
                  <a:schemeClr val="accent6">
                    <a:lumMod val="50000"/>
                  </a:schemeClr>
                </a:solidFill>
              </a:rPr>
              <a:t> “positive” or “negative”; “reactive” or “non-reactive”; “normal” or “abnormal”. Examples: Staining, Blood grouping, Rapid test devices. </a:t>
            </a:r>
            <a:r>
              <a:rPr lang="en-US" b="0" dirty="0">
                <a:solidFill>
                  <a:schemeClr val="accent6">
                    <a:lumMod val="50000"/>
                  </a:schemeClr>
                </a:solidFill>
                <a:cs typeface="Arial"/>
              </a:rPr>
              <a:t>► Positive/Negative controls.</a:t>
            </a:r>
            <a:r>
              <a:rPr lang="en-US" b="0" dirty="0">
                <a:solidFill>
                  <a:schemeClr val="accent6">
                    <a:lumMod val="50000"/>
                  </a:schemeClr>
                </a:solidFill>
              </a:rPr>
              <a:t> </a:t>
            </a:r>
          </a:p>
          <a:p>
            <a:pPr algn="just" rtl="0"/>
            <a:r>
              <a:rPr lang="en-US" dirty="0" err="1">
                <a:solidFill>
                  <a:schemeClr val="accent2">
                    <a:lumMod val="50000"/>
                  </a:schemeClr>
                </a:solidFill>
              </a:rPr>
              <a:t>Semiquantitative</a:t>
            </a:r>
            <a:r>
              <a:rPr lang="en-US" dirty="0">
                <a:solidFill>
                  <a:schemeClr val="accent2">
                    <a:lumMod val="50000"/>
                  </a:schemeClr>
                </a:solidFill>
              </a:rPr>
              <a:t> examinations: </a:t>
            </a:r>
            <a:r>
              <a:rPr lang="en-US" b="0" dirty="0">
                <a:solidFill>
                  <a:schemeClr val="accent2">
                    <a:lumMod val="50000"/>
                  </a:schemeClr>
                </a:solidFill>
              </a:rPr>
              <a:t>The</a:t>
            </a:r>
            <a:r>
              <a:rPr lang="en-US" dirty="0">
                <a:solidFill>
                  <a:schemeClr val="accent2">
                    <a:lumMod val="50000"/>
                  </a:schemeClr>
                </a:solidFill>
              </a:rPr>
              <a:t> </a:t>
            </a:r>
            <a:r>
              <a:rPr lang="en-US" b="0" dirty="0">
                <a:solidFill>
                  <a:schemeClr val="accent2">
                    <a:lumMod val="50000"/>
                  </a:schemeClr>
                </a:solidFill>
              </a:rPr>
              <a:t>results of these tests are expressed as an </a:t>
            </a:r>
            <a:r>
              <a:rPr lang="en-US" dirty="0">
                <a:solidFill>
                  <a:schemeClr val="accent2">
                    <a:lumMod val="50000"/>
                  </a:schemeClr>
                </a:solidFill>
              </a:rPr>
              <a:t>estimate </a:t>
            </a:r>
            <a:r>
              <a:rPr lang="en-US" b="0" dirty="0">
                <a:solidFill>
                  <a:schemeClr val="accent2">
                    <a:lumMod val="50000"/>
                  </a:schemeClr>
                </a:solidFill>
              </a:rPr>
              <a:t>of how much of the measured substance is present. Results might be expressed in terms such as “mild, moderate amount”, or “1+, 2+, or 3+” or “%”. Example: Morphology, Electrophoresis,  Antibody </a:t>
            </a:r>
            <a:r>
              <a:rPr lang="en-US" b="0" dirty="0" err="1">
                <a:solidFill>
                  <a:schemeClr val="accent2">
                    <a:lumMod val="50000"/>
                  </a:schemeClr>
                </a:solidFill>
              </a:rPr>
              <a:t>titre</a:t>
            </a:r>
            <a:r>
              <a:rPr lang="en-US" b="0" dirty="0">
                <a:solidFill>
                  <a:schemeClr val="accent2">
                    <a:lumMod val="50000"/>
                  </a:schemeClr>
                </a:solidFill>
              </a:rPr>
              <a:t>. </a:t>
            </a:r>
            <a:r>
              <a:rPr lang="en-US" b="0" dirty="0">
                <a:solidFill>
                  <a:schemeClr val="accent2">
                    <a:lumMod val="50000"/>
                  </a:schemeClr>
                </a:solidFill>
                <a:cs typeface="Arial"/>
              </a:rPr>
              <a:t>► Specimens of known value.</a:t>
            </a:r>
            <a:endParaRPr lang="ar-SA" dirty="0">
              <a:solidFill>
                <a:schemeClr val="accent2">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976270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371600"/>
          </a:xfrm>
        </p:spPr>
        <p:txBody>
          <a:bodyPr>
            <a:normAutofit/>
          </a:bodyPr>
          <a:lstStyle/>
          <a:p>
            <a:pPr rtl="0"/>
            <a:r>
              <a:rPr lang="en-US" sz="2800" dirty="0">
                <a:solidFill>
                  <a:schemeClr val="tx1">
                    <a:lumMod val="50000"/>
                    <a:lumOff val="50000"/>
                  </a:schemeClr>
                </a:solidFill>
              </a:rPr>
              <a:t>QC for (semi-)qualitative tests:</a:t>
            </a:r>
            <a:endParaRPr lang="ar-SA" sz="2800" dirty="0">
              <a:solidFill>
                <a:schemeClr val="tx1">
                  <a:lumMod val="50000"/>
                  <a:lumOff val="50000"/>
                </a:schemeClr>
              </a:solidFill>
            </a:endParaRPr>
          </a:p>
        </p:txBody>
      </p:sp>
      <p:sp>
        <p:nvSpPr>
          <p:cNvPr id="3" name="Content Placeholder 2"/>
          <p:cNvSpPr>
            <a:spLocks noGrp="1"/>
          </p:cNvSpPr>
          <p:nvPr>
            <p:ph idx="1"/>
          </p:nvPr>
        </p:nvSpPr>
        <p:spPr/>
        <p:txBody>
          <a:bodyPr>
            <a:normAutofit fontScale="92500" lnSpcReduction="20000"/>
          </a:bodyPr>
          <a:lstStyle/>
          <a:p>
            <a:pPr algn="just" rtl="0"/>
            <a:r>
              <a:rPr lang="en-US" b="0" dirty="0">
                <a:solidFill>
                  <a:schemeClr val="tx1">
                    <a:lumMod val="65000"/>
                    <a:lumOff val="35000"/>
                  </a:schemeClr>
                </a:solidFill>
              </a:rPr>
              <a:t>Conducting QC for many of these tests is not as easily accomplished as with quantitative tests; </a:t>
            </a:r>
            <a:r>
              <a:rPr lang="en-US" dirty="0">
                <a:solidFill>
                  <a:schemeClr val="tx1">
                    <a:lumMod val="65000"/>
                    <a:lumOff val="35000"/>
                  </a:schemeClr>
                </a:solidFill>
              </a:rPr>
              <a:t>other processes </a:t>
            </a:r>
            <a:r>
              <a:rPr lang="en-US" b="0" dirty="0">
                <a:solidFill>
                  <a:schemeClr val="tx1">
                    <a:lumMod val="65000"/>
                    <a:lumOff val="35000"/>
                  </a:schemeClr>
                </a:solidFill>
              </a:rPr>
              <a:t>within the quality system are carefully conducted, in addition to traditional QC methods. </a:t>
            </a:r>
          </a:p>
          <a:p>
            <a:pPr marL="342900" indent="-342900" algn="just" rtl="0">
              <a:buFont typeface="Wingdings" panose="05000000000000000000" pitchFamily="2" charset="2"/>
              <a:buChar char="v"/>
            </a:pPr>
            <a:r>
              <a:rPr lang="en-US" dirty="0">
                <a:solidFill>
                  <a:schemeClr val="tx1">
                    <a:lumMod val="65000"/>
                    <a:lumOff val="35000"/>
                  </a:schemeClr>
                </a:solidFill>
              </a:rPr>
              <a:t>Sample </a:t>
            </a:r>
            <a:r>
              <a:rPr lang="en-US" b="0" dirty="0">
                <a:solidFill>
                  <a:schemeClr val="tx1">
                    <a:lumMod val="65000"/>
                    <a:lumOff val="35000"/>
                  </a:schemeClr>
                </a:solidFill>
              </a:rPr>
              <a:t>management;</a:t>
            </a:r>
          </a:p>
          <a:p>
            <a:pPr marL="342900" indent="-342900" algn="just" rtl="0">
              <a:buFont typeface="Wingdings" panose="05000000000000000000" pitchFamily="2" charset="2"/>
              <a:buChar char="v"/>
            </a:pPr>
            <a:r>
              <a:rPr lang="en-US" b="0" dirty="0">
                <a:solidFill>
                  <a:schemeClr val="tx1">
                    <a:lumMod val="65000"/>
                    <a:lumOff val="35000"/>
                  </a:schemeClr>
                </a:solidFill>
              </a:rPr>
              <a:t>Dedicated, professional </a:t>
            </a:r>
            <a:r>
              <a:rPr lang="en-US" dirty="0">
                <a:solidFill>
                  <a:schemeClr val="tx1">
                    <a:lumMod val="65000"/>
                    <a:lumOff val="35000"/>
                  </a:schemeClr>
                </a:solidFill>
              </a:rPr>
              <a:t>staff</a:t>
            </a:r>
            <a:r>
              <a:rPr lang="en-US" b="0" dirty="0">
                <a:solidFill>
                  <a:schemeClr val="tx1">
                    <a:lumMod val="65000"/>
                    <a:lumOff val="35000"/>
                  </a:schemeClr>
                </a:solidFill>
              </a:rPr>
              <a:t>;</a:t>
            </a:r>
          </a:p>
          <a:p>
            <a:pPr marL="342900" indent="-342900" algn="just" rtl="0">
              <a:buFont typeface="Wingdings" panose="05000000000000000000" pitchFamily="2" charset="2"/>
              <a:buChar char="v"/>
            </a:pPr>
            <a:r>
              <a:rPr lang="en-US" b="0" dirty="0">
                <a:solidFill>
                  <a:schemeClr val="tx1">
                    <a:lumMod val="65000"/>
                    <a:lumOff val="35000"/>
                  </a:schemeClr>
                </a:solidFill>
              </a:rPr>
              <a:t>Incubators, refrigerators, microscopes, autoclaves and other </a:t>
            </a:r>
            <a:r>
              <a:rPr lang="en-US" dirty="0">
                <a:solidFill>
                  <a:schemeClr val="tx1">
                    <a:lumMod val="65000"/>
                    <a:lumOff val="35000"/>
                  </a:schemeClr>
                </a:solidFill>
              </a:rPr>
              <a:t>equipment</a:t>
            </a:r>
            <a:r>
              <a:rPr lang="en-US" b="0" dirty="0">
                <a:solidFill>
                  <a:schemeClr val="tx1">
                    <a:lumMod val="65000"/>
                    <a:lumOff val="35000"/>
                  </a:schemeClr>
                </a:solidFill>
              </a:rPr>
              <a:t> must be maintained and monitored carefully;</a:t>
            </a:r>
          </a:p>
          <a:p>
            <a:pPr marL="342900" indent="-342900" algn="just" rtl="0">
              <a:buFont typeface="Wingdings" panose="05000000000000000000" pitchFamily="2" charset="2"/>
              <a:buChar char="v"/>
            </a:pPr>
            <a:r>
              <a:rPr lang="en-US" dirty="0">
                <a:solidFill>
                  <a:schemeClr val="tx1">
                    <a:lumMod val="65000"/>
                    <a:lumOff val="35000"/>
                  </a:schemeClr>
                </a:solidFill>
              </a:rPr>
              <a:t>Positive and negative controls </a:t>
            </a:r>
            <a:r>
              <a:rPr lang="en-US" b="0" dirty="0">
                <a:solidFill>
                  <a:schemeClr val="tx1">
                    <a:lumMod val="65000"/>
                    <a:lumOff val="35000"/>
                  </a:schemeClr>
                </a:solidFill>
              </a:rPr>
              <a:t>must be used to monitor the effectiveness of test procedures that use special stains or reagents and tests with end-points such as agglutination, </a:t>
            </a:r>
            <a:r>
              <a:rPr lang="en-US" b="0" dirty="0" err="1">
                <a:solidFill>
                  <a:schemeClr val="tx1">
                    <a:lumMod val="65000"/>
                    <a:lumOff val="35000"/>
                  </a:schemeClr>
                </a:solidFill>
              </a:rPr>
              <a:t>colour</a:t>
            </a:r>
            <a:r>
              <a:rPr lang="en-US" b="0" dirty="0">
                <a:solidFill>
                  <a:schemeClr val="tx1">
                    <a:lumMod val="65000"/>
                    <a:lumOff val="35000"/>
                  </a:schemeClr>
                </a:solidFill>
              </a:rPr>
              <a:t> change or other non-numeric results. </a:t>
            </a:r>
          </a:p>
          <a:p>
            <a:pPr marL="342900" indent="-342900" algn="just" rtl="0">
              <a:buFont typeface="Wingdings" panose="05000000000000000000" pitchFamily="2" charset="2"/>
              <a:buChar char="v"/>
            </a:pPr>
            <a:r>
              <a:rPr lang="en-US" dirty="0">
                <a:solidFill>
                  <a:schemeClr val="tx1">
                    <a:lumMod val="65000"/>
                    <a:lumOff val="35000"/>
                  </a:schemeClr>
                </a:solidFill>
              </a:rPr>
              <a:t>Reagents</a:t>
            </a:r>
            <a:r>
              <a:rPr lang="en-US" b="0" dirty="0">
                <a:solidFill>
                  <a:schemeClr val="tx1">
                    <a:lumMod val="65000"/>
                    <a:lumOff val="35000"/>
                  </a:schemeClr>
                </a:solidFill>
              </a:rPr>
              <a:t> should be stored according to the manufacturer’s instructions, labelled with the date they are opened and put into use, and discarded at the expiration date</a:t>
            </a:r>
          </a:p>
          <a:p>
            <a:pPr marL="342900" indent="-342900" algn="just" rtl="0">
              <a:buFont typeface="Wingdings" panose="05000000000000000000" pitchFamily="2" charset="2"/>
              <a:buChar char="v"/>
            </a:pPr>
            <a:r>
              <a:rPr lang="en-US" b="0" dirty="0">
                <a:solidFill>
                  <a:schemeClr val="tx1">
                    <a:lumMod val="65000"/>
                    <a:lumOff val="35000"/>
                  </a:schemeClr>
                </a:solidFill>
              </a:rPr>
              <a:t>Keeping records of all QC processes and corrective actions.</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grpSp>
        <p:nvGrpSpPr>
          <p:cNvPr id="6" name="Group 2"/>
          <p:cNvGrpSpPr>
            <a:grpSpLocks/>
          </p:cNvGrpSpPr>
          <p:nvPr/>
        </p:nvGrpSpPr>
        <p:grpSpPr bwMode="auto">
          <a:xfrm>
            <a:off x="7645635" y="5464427"/>
            <a:ext cx="821218" cy="783974"/>
            <a:chOff x="1632" y="1248"/>
            <a:chExt cx="2682" cy="2286"/>
          </a:xfrm>
        </p:grpSpPr>
        <p:sp>
          <p:nvSpPr>
            <p:cNvPr id="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ar-SA"/>
            </a:p>
          </p:txBody>
        </p:sp>
        <p:sp>
          <p:nvSpPr>
            <p:cNvPr id="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ar-SA"/>
            </a:p>
          </p:txBody>
        </p:sp>
        <p:sp>
          <p:nvSpPr>
            <p:cNvPr id="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ar-SA"/>
            </a:p>
          </p:txBody>
        </p:sp>
      </p:grpSp>
    </p:spTree>
    <p:extLst>
      <p:ext uri="{BB962C8B-B14F-4D97-AF65-F5344CB8AC3E}">
        <p14:creationId xmlns:p14="http://schemas.microsoft.com/office/powerpoint/2010/main" val="251176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95082"/>
          </a:xfrm>
        </p:spPr>
        <p:txBody>
          <a:bodyPr>
            <a:normAutofit/>
          </a:bodyPr>
          <a:lstStyle/>
          <a:p>
            <a:r>
              <a:rPr lang="en-US" sz="2800" dirty="0" err="1">
                <a:solidFill>
                  <a:schemeClr val="tx1">
                    <a:lumMod val="50000"/>
                    <a:lumOff val="50000"/>
                  </a:schemeClr>
                </a:solidFill>
              </a:rPr>
              <a:t>iQC</a:t>
            </a:r>
            <a:r>
              <a:rPr lang="en-US" sz="2800" dirty="0">
                <a:solidFill>
                  <a:schemeClr val="tx1">
                    <a:lumMod val="50000"/>
                    <a:lumOff val="50000"/>
                  </a:schemeClr>
                </a:solidFill>
              </a:rPr>
              <a:t> protocol:</a:t>
            </a:r>
            <a:endParaRPr lang="ar-SA" sz="2800" dirty="0">
              <a:solidFill>
                <a:schemeClr val="tx1">
                  <a:lumMod val="50000"/>
                  <a:lumOff val="50000"/>
                </a:schemeClr>
              </a:solidFill>
            </a:endParaRPr>
          </a:p>
        </p:txBody>
      </p:sp>
      <p:sp>
        <p:nvSpPr>
          <p:cNvPr id="3" name="Content Placeholder 2"/>
          <p:cNvSpPr>
            <a:spLocks noGrp="1"/>
          </p:cNvSpPr>
          <p:nvPr>
            <p:ph idx="1"/>
          </p:nvPr>
        </p:nvSpPr>
        <p:spPr>
          <a:xfrm>
            <a:off x="457200" y="1524000"/>
            <a:ext cx="7620000" cy="4602163"/>
          </a:xfrm>
        </p:spPr>
        <p:txBody>
          <a:bodyPr>
            <a:noAutofit/>
          </a:bodyPr>
          <a:lstStyle/>
          <a:p>
            <a:pPr marL="342900" indent="-342900" algn="just" rtl="0">
              <a:buFont typeface="Wingdings" panose="05000000000000000000" pitchFamily="2" charset="2"/>
              <a:buChar char="v"/>
            </a:pPr>
            <a:r>
              <a:rPr lang="en-US" sz="1800" dirty="0">
                <a:solidFill>
                  <a:schemeClr val="tx1">
                    <a:lumMod val="65000"/>
                    <a:lumOff val="35000"/>
                  </a:schemeClr>
                </a:solidFill>
              </a:rPr>
              <a:t>Determine frequency of running Controls.</a:t>
            </a:r>
          </a:p>
          <a:p>
            <a:pPr marL="342900" indent="-342900" algn="just" rtl="0">
              <a:buFont typeface="Wingdings" panose="05000000000000000000" pitchFamily="2" charset="2"/>
              <a:buChar char="v"/>
            </a:pPr>
            <a:r>
              <a:rPr lang="en-US" sz="1800" dirty="0">
                <a:solidFill>
                  <a:schemeClr val="tx1">
                    <a:lumMod val="65000"/>
                    <a:lumOff val="35000"/>
                  </a:schemeClr>
                </a:solidFill>
              </a:rPr>
              <a:t>Statistical QC procedure: </a:t>
            </a:r>
          </a:p>
          <a:p>
            <a:pPr algn="just" rtl="0"/>
            <a:r>
              <a:rPr lang="en-US" sz="1800" b="0" dirty="0">
                <a:solidFill>
                  <a:schemeClr val="tx1">
                    <a:lumMod val="65000"/>
                    <a:lumOff val="35000"/>
                  </a:schemeClr>
                </a:solidFill>
              </a:rPr>
              <a:t>     - If all control levels are within 2 SD limit, accept the run and report test results of the patients.</a:t>
            </a:r>
          </a:p>
          <a:p>
            <a:pPr algn="just" rtl="0"/>
            <a:r>
              <a:rPr lang="en-US" sz="1800" b="0" dirty="0">
                <a:solidFill>
                  <a:schemeClr val="tx1">
                    <a:lumMod val="65000"/>
                    <a:lumOff val="35000"/>
                  </a:schemeClr>
                </a:solidFill>
              </a:rPr>
              <a:t>     - Use Single rule: 1</a:t>
            </a:r>
            <a:r>
              <a:rPr lang="en-US" sz="1800" b="0" baseline="-25000" dirty="0">
                <a:solidFill>
                  <a:schemeClr val="tx1">
                    <a:lumMod val="65000"/>
                    <a:lumOff val="35000"/>
                  </a:schemeClr>
                </a:solidFill>
              </a:rPr>
              <a:t>3S</a:t>
            </a:r>
            <a:r>
              <a:rPr lang="en-US" sz="1800" b="0" dirty="0">
                <a:solidFill>
                  <a:schemeClr val="tx1">
                    <a:lumMod val="65000"/>
                    <a:lumOff val="35000"/>
                  </a:schemeClr>
                </a:solidFill>
              </a:rPr>
              <a:t> as a Rejection rule, while 1</a:t>
            </a:r>
            <a:r>
              <a:rPr lang="en-US" sz="1800" b="0" baseline="-25000" dirty="0">
                <a:solidFill>
                  <a:schemeClr val="tx1">
                    <a:lumMod val="65000"/>
                    <a:lumOff val="35000"/>
                  </a:schemeClr>
                </a:solidFill>
              </a:rPr>
              <a:t>2S</a:t>
            </a:r>
            <a:r>
              <a:rPr lang="en-US" sz="1800" b="0" dirty="0">
                <a:solidFill>
                  <a:schemeClr val="tx1">
                    <a:lumMod val="65000"/>
                    <a:lumOff val="35000"/>
                  </a:schemeClr>
                </a:solidFill>
              </a:rPr>
              <a:t> as Warning rule.</a:t>
            </a:r>
          </a:p>
          <a:p>
            <a:pPr algn="just" rtl="0"/>
            <a:r>
              <a:rPr lang="en-US" sz="1800" b="0" dirty="0">
                <a:solidFill>
                  <a:schemeClr val="tx1">
                    <a:lumMod val="65000"/>
                    <a:lumOff val="35000"/>
                  </a:schemeClr>
                </a:solidFill>
              </a:rPr>
              <a:t>     - After finding a Warning rule, inspect data for </a:t>
            </a:r>
            <a:r>
              <a:rPr lang="en-US" sz="1800" b="0" dirty="0" err="1">
                <a:solidFill>
                  <a:schemeClr val="tx1">
                    <a:lumMod val="65000"/>
                    <a:lumOff val="35000"/>
                  </a:schemeClr>
                </a:solidFill>
              </a:rPr>
              <a:t>Multirule</a:t>
            </a:r>
            <a:r>
              <a:rPr lang="en-US" sz="1800" b="0" dirty="0">
                <a:solidFill>
                  <a:schemeClr val="tx1">
                    <a:lumMod val="65000"/>
                    <a:lumOff val="35000"/>
                  </a:schemeClr>
                </a:solidFill>
              </a:rPr>
              <a:t> violations: R</a:t>
            </a:r>
            <a:r>
              <a:rPr lang="en-US" sz="1800" b="0" baseline="-25000" dirty="0">
                <a:solidFill>
                  <a:schemeClr val="tx1">
                    <a:lumMod val="65000"/>
                    <a:lumOff val="35000"/>
                  </a:schemeClr>
                </a:solidFill>
              </a:rPr>
              <a:t>4S</a:t>
            </a:r>
            <a:r>
              <a:rPr lang="en-US" sz="1800" b="0" dirty="0">
                <a:solidFill>
                  <a:schemeClr val="tx1">
                    <a:lumMod val="65000"/>
                    <a:lumOff val="35000"/>
                  </a:schemeClr>
                </a:solidFill>
              </a:rPr>
              <a:t>/2</a:t>
            </a:r>
            <a:r>
              <a:rPr lang="en-US" sz="1800" b="0" baseline="-25000" dirty="0">
                <a:solidFill>
                  <a:schemeClr val="tx1">
                    <a:lumMod val="65000"/>
                    <a:lumOff val="35000"/>
                  </a:schemeClr>
                </a:solidFill>
              </a:rPr>
              <a:t>2S</a:t>
            </a:r>
            <a:r>
              <a:rPr lang="en-US" sz="1800" b="0" dirty="0">
                <a:solidFill>
                  <a:schemeClr val="tx1">
                    <a:lumMod val="65000"/>
                    <a:lumOff val="35000"/>
                  </a:schemeClr>
                </a:solidFill>
              </a:rPr>
              <a:t>/4</a:t>
            </a:r>
            <a:r>
              <a:rPr lang="en-US" sz="1800" b="0" baseline="-25000" dirty="0">
                <a:solidFill>
                  <a:schemeClr val="tx1">
                    <a:lumMod val="65000"/>
                    <a:lumOff val="35000"/>
                  </a:schemeClr>
                </a:solidFill>
              </a:rPr>
              <a:t>1S</a:t>
            </a:r>
            <a:r>
              <a:rPr lang="en-US" sz="1800" b="0" dirty="0">
                <a:solidFill>
                  <a:schemeClr val="tx1">
                    <a:lumMod val="65000"/>
                    <a:lumOff val="35000"/>
                  </a:schemeClr>
                </a:solidFill>
              </a:rPr>
              <a:t>/10</a:t>
            </a:r>
            <a:r>
              <a:rPr lang="en-US" sz="1800" b="0" baseline="-25000" dirty="0">
                <a:solidFill>
                  <a:schemeClr val="tx1">
                    <a:lumMod val="65000"/>
                    <a:lumOff val="35000"/>
                  </a:schemeClr>
                </a:solidFill>
              </a:rPr>
              <a:t>x</a:t>
            </a:r>
            <a:r>
              <a:rPr lang="en-US" sz="1800" b="0" dirty="0">
                <a:solidFill>
                  <a:schemeClr val="tx1">
                    <a:lumMod val="65000"/>
                    <a:lumOff val="35000"/>
                  </a:schemeClr>
                </a:solidFill>
              </a:rPr>
              <a:t>/7</a:t>
            </a:r>
            <a:r>
              <a:rPr lang="en-US" sz="1800" b="0" baseline="-25000" dirty="0">
                <a:solidFill>
                  <a:schemeClr val="tx1">
                    <a:lumMod val="65000"/>
                    <a:lumOff val="35000"/>
                  </a:schemeClr>
                </a:solidFill>
              </a:rPr>
              <a:t>T</a:t>
            </a:r>
            <a:r>
              <a:rPr lang="en-US" sz="1800" b="0" dirty="0">
                <a:solidFill>
                  <a:schemeClr val="tx1">
                    <a:lumMod val="65000"/>
                    <a:lumOff val="35000"/>
                  </a:schemeClr>
                </a:solidFill>
              </a:rPr>
              <a:t> as  Rejection rules with 2 controls per run, and 2of3</a:t>
            </a:r>
            <a:r>
              <a:rPr lang="en-US" sz="1800" b="0" baseline="-25000" dirty="0">
                <a:solidFill>
                  <a:schemeClr val="tx1">
                    <a:lumMod val="65000"/>
                    <a:lumOff val="35000"/>
                  </a:schemeClr>
                </a:solidFill>
              </a:rPr>
              <a:t>2S</a:t>
            </a:r>
            <a:r>
              <a:rPr lang="en-US" sz="1800" b="0" dirty="0">
                <a:solidFill>
                  <a:schemeClr val="tx1">
                    <a:lumMod val="65000"/>
                    <a:lumOff val="35000"/>
                  </a:schemeClr>
                </a:solidFill>
              </a:rPr>
              <a:t>, 3</a:t>
            </a:r>
            <a:r>
              <a:rPr lang="en-US" sz="1800" b="0" baseline="-25000" dirty="0">
                <a:solidFill>
                  <a:schemeClr val="tx1">
                    <a:lumMod val="65000"/>
                    <a:lumOff val="35000"/>
                  </a:schemeClr>
                </a:solidFill>
              </a:rPr>
              <a:t>1S</a:t>
            </a:r>
            <a:r>
              <a:rPr lang="en-US" sz="1800" b="0" dirty="0">
                <a:solidFill>
                  <a:schemeClr val="tx1">
                    <a:lumMod val="65000"/>
                    <a:lumOff val="35000"/>
                  </a:schemeClr>
                </a:solidFill>
              </a:rPr>
              <a:t>, 6</a:t>
            </a:r>
            <a:r>
              <a:rPr lang="en-US" sz="1800" b="0" baseline="-25000" dirty="0">
                <a:solidFill>
                  <a:schemeClr val="tx1">
                    <a:lumMod val="65000"/>
                    <a:lumOff val="35000"/>
                  </a:schemeClr>
                </a:solidFill>
              </a:rPr>
              <a:t>x</a:t>
            </a:r>
            <a:r>
              <a:rPr lang="en-US" sz="1800" b="0" dirty="0">
                <a:solidFill>
                  <a:schemeClr val="tx1">
                    <a:lumMod val="65000"/>
                    <a:lumOff val="35000"/>
                  </a:schemeClr>
                </a:solidFill>
              </a:rPr>
              <a:t> as  Rejection rules with 3 controls per run.</a:t>
            </a:r>
          </a:p>
          <a:p>
            <a:pPr marL="342900" indent="-342900" algn="just" rtl="0">
              <a:buFont typeface="Wingdings" panose="05000000000000000000" pitchFamily="2" charset="2"/>
              <a:buChar char="v"/>
            </a:pPr>
            <a:r>
              <a:rPr lang="en-US" sz="1800" dirty="0">
                <a:solidFill>
                  <a:schemeClr val="tx1">
                    <a:lumMod val="65000"/>
                    <a:lumOff val="35000"/>
                  </a:schemeClr>
                </a:solidFill>
              </a:rPr>
              <a:t>Use a </a:t>
            </a:r>
            <a:r>
              <a:rPr lang="en-US" sz="1800" dirty="0" err="1">
                <a:solidFill>
                  <a:schemeClr val="tx1">
                    <a:lumMod val="65000"/>
                    <a:lumOff val="35000"/>
                  </a:schemeClr>
                </a:solidFill>
              </a:rPr>
              <a:t>Multirule</a:t>
            </a:r>
            <a:r>
              <a:rPr lang="en-US" sz="1800" dirty="0">
                <a:solidFill>
                  <a:schemeClr val="tx1">
                    <a:lumMod val="65000"/>
                    <a:lumOff val="35000"/>
                  </a:schemeClr>
                </a:solidFill>
              </a:rPr>
              <a:t> procedure only if a Warning is seen.</a:t>
            </a:r>
          </a:p>
          <a:p>
            <a:pPr marL="342900" indent="-342900" algn="just" rtl="0">
              <a:buFont typeface="Wingdings" panose="05000000000000000000" pitchFamily="2" charset="2"/>
              <a:buChar char="v"/>
            </a:pPr>
            <a:r>
              <a:rPr lang="en-US" sz="1800">
                <a:solidFill>
                  <a:schemeClr val="tx1">
                    <a:lumMod val="65000"/>
                    <a:lumOff val="35000"/>
                  </a:schemeClr>
                </a:solidFill>
              </a:rPr>
              <a:t>Inspect for Within-run</a:t>
            </a:r>
            <a:r>
              <a:rPr lang="en-US" sz="1800" dirty="0">
                <a:solidFill>
                  <a:schemeClr val="tx1">
                    <a:lumMod val="65000"/>
                    <a:lumOff val="35000"/>
                  </a:schemeClr>
                </a:solidFill>
              </a:rPr>
              <a:t>, Across-run, Within-material &amp; Across-material results.</a:t>
            </a:r>
          </a:p>
          <a:p>
            <a:pPr marL="342900" indent="-342900" algn="just" rtl="0">
              <a:buFont typeface="Wingdings" panose="05000000000000000000" pitchFamily="2" charset="2"/>
              <a:buChar char="v"/>
            </a:pPr>
            <a:r>
              <a:rPr lang="en-US" sz="1800" dirty="0">
                <a:solidFill>
                  <a:schemeClr val="tx1">
                    <a:lumMod val="65000"/>
                    <a:lumOff val="35000"/>
                  </a:schemeClr>
                </a:solidFill>
              </a:rPr>
              <a:t>Don’t use a control value which is already </a:t>
            </a:r>
            <a:r>
              <a:rPr lang="en-US" sz="1800" i="1" dirty="0">
                <a:solidFill>
                  <a:schemeClr val="tx1">
                    <a:lumMod val="65000"/>
                    <a:lumOff val="35000"/>
                  </a:schemeClr>
                </a:solidFill>
              </a:rPr>
              <a:t>consumed</a:t>
            </a:r>
            <a:r>
              <a:rPr lang="en-US" sz="1800" dirty="0">
                <a:solidFill>
                  <a:schemeClr val="tx1">
                    <a:lumMod val="65000"/>
                    <a:lumOff val="35000"/>
                  </a:schemeClr>
                </a:solidFill>
              </a:rPr>
              <a:t> in interpreting a rejection rule.</a:t>
            </a:r>
          </a:p>
          <a:p>
            <a:pPr marL="342900" indent="-342900" algn="l" rtl="0">
              <a:buFont typeface="Wingdings" panose="05000000000000000000" pitchFamily="2" charset="2"/>
              <a:buChar char="v"/>
            </a:pPr>
            <a:endParaRPr lang="en-US" sz="1800" dirty="0">
              <a:solidFill>
                <a:schemeClr val="tx1">
                  <a:lumMod val="65000"/>
                  <a:lumOff val="35000"/>
                </a:schemeClr>
              </a:solidFill>
            </a:endParaRPr>
          </a:p>
          <a:p>
            <a:pPr marL="342900" indent="-342900" algn="l" rtl="0">
              <a:buFont typeface="Wingdings" panose="05000000000000000000" pitchFamily="2" charset="2"/>
              <a:buChar char="v"/>
            </a:pPr>
            <a:endParaRPr lang="en-US" sz="18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4235127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5795294"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440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dirty="0"/>
              <a:t> </a:t>
            </a:r>
            <a:endParaRPr lang="ar-SA"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21348266"/>
              </p:ext>
            </p:extLst>
          </p:nvPr>
        </p:nvGraphicFramePr>
        <p:xfrm>
          <a:off x="2819400" y="2727770"/>
          <a:ext cx="3200400" cy="929829"/>
        </p:xfrm>
        <a:graphic>
          <a:graphicData uri="http://schemas.openxmlformats.org/drawingml/2006/table">
            <a:tbl>
              <a:tblPr firstRow="1" firstCol="1" bandRow="1">
                <a:tableStyleId>{5C22544A-7EE6-4342-B048-85BDC9FD1C3A}</a:tableStyleId>
              </a:tblPr>
              <a:tblGrid>
                <a:gridCol w="997226">
                  <a:extLst>
                    <a:ext uri="{9D8B030D-6E8A-4147-A177-3AD203B41FA5}">
                      <a16:colId xmlns="" xmlns:a16="http://schemas.microsoft.com/office/drawing/2014/main" val="20000"/>
                    </a:ext>
                  </a:extLst>
                </a:gridCol>
                <a:gridCol w="1101587">
                  <a:extLst>
                    <a:ext uri="{9D8B030D-6E8A-4147-A177-3AD203B41FA5}">
                      <a16:colId xmlns="" xmlns:a16="http://schemas.microsoft.com/office/drawing/2014/main" val="20001"/>
                    </a:ext>
                  </a:extLst>
                </a:gridCol>
                <a:gridCol w="1101587">
                  <a:extLst>
                    <a:ext uri="{9D8B030D-6E8A-4147-A177-3AD203B41FA5}">
                      <a16:colId xmlns="" xmlns:a16="http://schemas.microsoft.com/office/drawing/2014/main" val="20002"/>
                    </a:ext>
                  </a:extLst>
                </a:gridCol>
              </a:tblGrid>
              <a:tr h="309943">
                <a:tc>
                  <a:txBody>
                    <a:bodyPr/>
                    <a:lstStyle/>
                    <a:p>
                      <a:pPr algn="l" rtl="0">
                        <a:lnSpc>
                          <a:spcPct val="115000"/>
                        </a:lnSpc>
                        <a:spcAft>
                          <a:spcPts val="0"/>
                        </a:spcAft>
                      </a:pPr>
                      <a:r>
                        <a:rPr lang="en-US" sz="16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600" baseline="-250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600" baseline="-25000">
                          <a:effectLst/>
                        </a:rPr>
                        <a:t>Run</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309943">
                <a:tc>
                  <a:txBody>
                    <a:bodyPr/>
                    <a:lstStyle/>
                    <a:p>
                      <a:pPr algn="ctr" rtl="0">
                        <a:lnSpc>
                          <a:spcPct val="115000"/>
                        </a:lnSpc>
                        <a:spcAft>
                          <a:spcPts val="0"/>
                        </a:spcAft>
                      </a:pPr>
                      <a:r>
                        <a:rPr lang="en-US" sz="1600" baseline="-250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a:t>
                      </a:r>
                      <a:r>
                        <a:rPr lang="en-US" sz="1100" b="1" baseline="-25000" dirty="0">
                          <a:effectLst/>
                        </a:rPr>
                        <a:t>3S</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309943">
                <a:tc>
                  <a:txBody>
                    <a:bodyPr/>
                    <a:lstStyle/>
                    <a:p>
                      <a:pPr algn="ctr" rtl="0">
                        <a:lnSpc>
                          <a:spcPct val="115000"/>
                        </a:lnSpc>
                        <a:spcAft>
                          <a:spcPts val="0"/>
                        </a:spcAft>
                      </a:pPr>
                      <a:r>
                        <a:rPr lang="en-US" sz="1600" baseline="-250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1873250"/>
            <a:ext cx="20177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585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822909"/>
              </p:ext>
            </p:extLst>
          </p:nvPr>
        </p:nvGraphicFramePr>
        <p:xfrm>
          <a:off x="2651154" y="2743200"/>
          <a:ext cx="3368646" cy="914400"/>
        </p:xfrm>
        <a:graphic>
          <a:graphicData uri="http://schemas.openxmlformats.org/drawingml/2006/table">
            <a:tbl>
              <a:tblPr firstRow="1" firstCol="1" bandRow="1">
                <a:tableStyleId>{5C22544A-7EE6-4342-B048-85BDC9FD1C3A}</a:tableStyleId>
              </a:tblPr>
              <a:tblGrid>
                <a:gridCol w="1111306">
                  <a:extLst>
                    <a:ext uri="{9D8B030D-6E8A-4147-A177-3AD203B41FA5}">
                      <a16:colId xmlns="" xmlns:a16="http://schemas.microsoft.com/office/drawing/2014/main" val="20000"/>
                    </a:ext>
                  </a:extLst>
                </a:gridCol>
                <a:gridCol w="1099730">
                  <a:extLst>
                    <a:ext uri="{9D8B030D-6E8A-4147-A177-3AD203B41FA5}">
                      <a16:colId xmlns="" xmlns:a16="http://schemas.microsoft.com/office/drawing/2014/main" val="20001"/>
                    </a:ext>
                  </a:extLst>
                </a:gridCol>
                <a:gridCol w="1157610">
                  <a:extLst>
                    <a:ext uri="{9D8B030D-6E8A-4147-A177-3AD203B41FA5}">
                      <a16:colId xmlns="" xmlns:a16="http://schemas.microsoft.com/office/drawing/2014/main" val="20002"/>
                    </a:ext>
                  </a:extLst>
                </a:gridCol>
              </a:tblGrid>
              <a:tr h="304800">
                <a:tc>
                  <a:txBody>
                    <a:bodyPr/>
                    <a:lstStyle/>
                    <a:p>
                      <a:pPr algn="ctr" rtl="0">
                        <a:lnSpc>
                          <a:spcPct val="115000"/>
                        </a:lnSpc>
                        <a:spcAft>
                          <a:spcPts val="0"/>
                        </a:spcAft>
                      </a:pPr>
                      <a:r>
                        <a:rPr lang="en-US" sz="1600" baseline="-250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600" baseline="-250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600" baseline="-25000">
                          <a:effectLst/>
                        </a:rPr>
                        <a:t>Run</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304800">
                <a:tc>
                  <a:txBody>
                    <a:bodyPr/>
                    <a:lstStyle/>
                    <a:p>
                      <a:pPr algn="ctr" rtl="0">
                        <a:lnSpc>
                          <a:spcPct val="115000"/>
                        </a:lnSpc>
                        <a:spcAft>
                          <a:spcPts val="0"/>
                        </a:spcAft>
                      </a:pPr>
                      <a:r>
                        <a:rPr lang="en-US" sz="1600" baseline="-250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304800">
                <a:tc>
                  <a:txBody>
                    <a:bodyPr/>
                    <a:lstStyle/>
                    <a:p>
                      <a:pPr algn="ctr" rtl="0">
                        <a:lnSpc>
                          <a:spcPct val="115000"/>
                        </a:lnSpc>
                        <a:spcAft>
                          <a:spcPts val="0"/>
                        </a:spcAft>
                      </a:pPr>
                      <a:r>
                        <a:rPr lang="en-US" sz="1600" baseline="-250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9" name="Rectangle 8"/>
          <p:cNvSpPr/>
          <p:nvPr/>
        </p:nvSpPr>
        <p:spPr>
          <a:xfrm>
            <a:off x="2971800" y="1820174"/>
            <a:ext cx="2684838" cy="338554"/>
          </a:xfrm>
          <a:prstGeom prst="rect">
            <a:avLst/>
          </a:prstGeom>
        </p:spPr>
        <p:txBody>
          <a:bodyPr wrap="none">
            <a:spAutoFit/>
          </a:bodyPr>
          <a:lstStyle/>
          <a:p>
            <a:pPr lvl="0" fontAlgn="base">
              <a:spcBef>
                <a:spcPct val="0"/>
              </a:spcBef>
              <a:spcAft>
                <a:spcPct val="0"/>
              </a:spcAft>
            </a:pPr>
            <a:r>
              <a:rPr lang="en-US" altLang="ar-SA" sz="1600" b="1" dirty="0">
                <a:solidFill>
                  <a:srgbClr val="000000"/>
                </a:solidFill>
                <a:latin typeface="Calibri" pitchFamily="34" charset="0"/>
                <a:ea typeface="Calibri" pitchFamily="34" charset="0"/>
                <a:cs typeface="Arial" pitchFamily="34" charset="0"/>
              </a:rPr>
              <a:t>R</a:t>
            </a:r>
            <a:r>
              <a:rPr lang="en-US" altLang="ar-SA" sz="1600" b="1" baseline="-30000" dirty="0">
                <a:solidFill>
                  <a:srgbClr val="000000"/>
                </a:solidFill>
                <a:latin typeface="Calibri" pitchFamily="34" charset="0"/>
                <a:ea typeface="Calibri" pitchFamily="34" charset="0"/>
                <a:cs typeface="Arial" pitchFamily="34" charset="0"/>
              </a:rPr>
              <a:t>4S </a:t>
            </a:r>
            <a:r>
              <a:rPr lang="en-US" altLang="ar-SA" sz="1600" b="1" dirty="0">
                <a:solidFill>
                  <a:srgbClr val="000000"/>
                </a:solidFill>
                <a:latin typeface="Calibri" pitchFamily="34" charset="0"/>
                <a:ea typeface="Calibri" pitchFamily="34" charset="0"/>
                <a:cs typeface="Arial" pitchFamily="34" charset="0"/>
              </a:rPr>
              <a:t>across material within run</a:t>
            </a:r>
            <a:endParaRPr lang="en-US" altLang="ar-SA"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5430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4280389"/>
              </p:ext>
            </p:extLst>
          </p:nvPr>
        </p:nvGraphicFramePr>
        <p:xfrm>
          <a:off x="4343400" y="3733800"/>
          <a:ext cx="2851785" cy="963930"/>
        </p:xfrm>
        <a:graphic>
          <a:graphicData uri="http://schemas.openxmlformats.org/drawingml/2006/table">
            <a:tbl>
              <a:tblPr firstRow="1" firstCol="1" bandRow="1">
                <a:tableStyleId>{5C22544A-7EE6-4342-B048-85BDC9FD1C3A}</a:tableStyleId>
              </a:tblPr>
              <a:tblGrid>
                <a:gridCol w="699135">
                  <a:extLst>
                    <a:ext uri="{9D8B030D-6E8A-4147-A177-3AD203B41FA5}">
                      <a16:colId xmlns="" xmlns:a16="http://schemas.microsoft.com/office/drawing/2014/main" val="20000"/>
                    </a:ext>
                  </a:extLst>
                </a:gridCol>
                <a:gridCol w="1076325">
                  <a:extLst>
                    <a:ext uri="{9D8B030D-6E8A-4147-A177-3AD203B41FA5}">
                      <a16:colId xmlns="" xmlns:a16="http://schemas.microsoft.com/office/drawing/2014/main" val="20001"/>
                    </a:ext>
                  </a:extLst>
                </a:gridCol>
                <a:gridCol w="107632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Within Run, Across material</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38559150"/>
              </p:ext>
            </p:extLst>
          </p:nvPr>
        </p:nvGraphicFramePr>
        <p:xfrm>
          <a:off x="609600" y="3733800"/>
          <a:ext cx="2851785" cy="963930"/>
        </p:xfrm>
        <a:graphic>
          <a:graphicData uri="http://schemas.openxmlformats.org/drawingml/2006/table">
            <a:tbl>
              <a:tblPr firstRow="1" firstCol="1" bandRow="1">
                <a:tableStyleId>{5C22544A-7EE6-4342-B048-85BDC9FD1C3A}</a:tableStyleId>
              </a:tblPr>
              <a:tblGrid>
                <a:gridCol w="699135">
                  <a:extLst>
                    <a:ext uri="{9D8B030D-6E8A-4147-A177-3AD203B41FA5}">
                      <a16:colId xmlns="" xmlns:a16="http://schemas.microsoft.com/office/drawing/2014/main" val="20000"/>
                    </a:ext>
                  </a:extLst>
                </a:gridCol>
                <a:gridCol w="1076325">
                  <a:extLst>
                    <a:ext uri="{9D8B030D-6E8A-4147-A177-3AD203B41FA5}">
                      <a16:colId xmlns="" xmlns:a16="http://schemas.microsoft.com/office/drawing/2014/main" val="20001"/>
                    </a:ext>
                  </a:extLst>
                </a:gridCol>
                <a:gridCol w="107632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Within Run, Across material</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0299690"/>
              </p:ext>
            </p:extLst>
          </p:nvPr>
        </p:nvGraphicFramePr>
        <p:xfrm>
          <a:off x="4343400" y="2209800"/>
          <a:ext cx="2948940" cy="1156716"/>
        </p:xfrm>
        <a:graphic>
          <a:graphicData uri="http://schemas.openxmlformats.org/drawingml/2006/table">
            <a:tbl>
              <a:tblPr firstRow="1" firstCol="1" bandRow="1">
                <a:tableStyleId>{5C22544A-7EE6-4342-B048-85BDC9FD1C3A}</a:tableStyleId>
              </a:tblPr>
              <a:tblGrid>
                <a:gridCol w="1059180">
                  <a:extLst>
                    <a:ext uri="{9D8B030D-6E8A-4147-A177-3AD203B41FA5}">
                      <a16:colId xmlns="" xmlns:a16="http://schemas.microsoft.com/office/drawing/2014/main" val="20000"/>
                    </a:ext>
                  </a:extLst>
                </a:gridCol>
                <a:gridCol w="899795">
                  <a:extLst>
                    <a:ext uri="{9D8B030D-6E8A-4147-A177-3AD203B41FA5}">
                      <a16:colId xmlns="" xmlns:a16="http://schemas.microsoft.com/office/drawing/2014/main" val="20001"/>
                    </a:ext>
                  </a:extLst>
                </a:gridCol>
                <a:gridCol w="98996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dirty="0">
                          <a:effectLst/>
                        </a:rPr>
                        <a:t>Level 1 across run, within material</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56650087"/>
              </p:ext>
            </p:extLst>
          </p:nvPr>
        </p:nvGraphicFramePr>
        <p:xfrm>
          <a:off x="609600" y="2209800"/>
          <a:ext cx="2948940" cy="1156716"/>
        </p:xfrm>
        <a:graphic>
          <a:graphicData uri="http://schemas.openxmlformats.org/drawingml/2006/table">
            <a:tbl>
              <a:tblPr firstRow="1" firstCol="1" bandRow="1">
                <a:tableStyleId>{5C22544A-7EE6-4342-B048-85BDC9FD1C3A}</a:tableStyleId>
              </a:tblPr>
              <a:tblGrid>
                <a:gridCol w="1059180">
                  <a:extLst>
                    <a:ext uri="{9D8B030D-6E8A-4147-A177-3AD203B41FA5}">
                      <a16:colId xmlns="" xmlns:a16="http://schemas.microsoft.com/office/drawing/2014/main" val="20000"/>
                    </a:ext>
                  </a:extLst>
                </a:gridCol>
                <a:gridCol w="899795">
                  <a:extLst>
                    <a:ext uri="{9D8B030D-6E8A-4147-A177-3AD203B41FA5}">
                      <a16:colId xmlns="" xmlns:a16="http://schemas.microsoft.com/office/drawing/2014/main" val="20001"/>
                    </a:ext>
                  </a:extLst>
                </a:gridCol>
                <a:gridCol w="98996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1 across run, within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-2SD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sp>
        <p:nvSpPr>
          <p:cNvPr id="10" name="Rectangle 1"/>
          <p:cNvSpPr>
            <a:spLocks noChangeArrowheads="1"/>
          </p:cNvSpPr>
          <p:nvPr/>
        </p:nvSpPr>
        <p:spPr bwMode="auto">
          <a:xfrm>
            <a:off x="1524000" y="1509421"/>
            <a:ext cx="48221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ar-SA" sz="1600" b="1" i="0" u="none" strike="noStrike" cap="none" normalizeH="0" baseline="0" dirty="0">
                <a:ln>
                  <a:noFill/>
                </a:ln>
                <a:solidFill>
                  <a:schemeClr val="tx1"/>
                </a:solidFill>
                <a:effectLst/>
                <a:latin typeface="Calibri" pitchFamily="34" charset="0"/>
                <a:ea typeface="Calibri" pitchFamily="34" charset="0"/>
                <a:cs typeface="Arial" pitchFamily="34" charset="0"/>
              </a:rPr>
              <a:t>2</a:t>
            </a:r>
            <a:r>
              <a:rPr kumimoji="0" lang="en-US" altLang="ar-SA" sz="1600" b="1" i="0" u="none" strike="noStrike" cap="none" normalizeH="0" baseline="-30000" dirty="0">
                <a:ln>
                  <a:noFill/>
                </a:ln>
                <a:solidFill>
                  <a:schemeClr val="tx1"/>
                </a:solidFill>
                <a:effectLst/>
                <a:latin typeface="Calibri" pitchFamily="34" charset="0"/>
                <a:ea typeface="Calibri" pitchFamily="34" charset="0"/>
                <a:cs typeface="Arial" pitchFamily="34" charset="0"/>
              </a:rPr>
              <a:t>2s</a:t>
            </a:r>
            <a:endParaRPr kumimoji="0" lang="en-US" altLang="ar-S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15447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466633"/>
              </p:ext>
            </p:extLst>
          </p:nvPr>
        </p:nvGraphicFramePr>
        <p:xfrm>
          <a:off x="457201" y="2514600"/>
          <a:ext cx="4069079" cy="1156716"/>
        </p:xfrm>
        <a:graphic>
          <a:graphicData uri="http://schemas.openxmlformats.org/drawingml/2006/table">
            <a:tbl>
              <a:tblPr firstRow="1" firstCol="1" bandRow="1">
                <a:tableStyleId>{5C22544A-7EE6-4342-B048-85BDC9FD1C3A}</a:tableStyleId>
              </a:tblPr>
              <a:tblGrid>
                <a:gridCol w="1041491">
                  <a:extLst>
                    <a:ext uri="{9D8B030D-6E8A-4147-A177-3AD203B41FA5}">
                      <a16:colId xmlns="" xmlns:a16="http://schemas.microsoft.com/office/drawing/2014/main" val="20000"/>
                    </a:ext>
                  </a:extLst>
                </a:gridCol>
                <a:gridCol w="787173">
                  <a:extLst>
                    <a:ext uri="{9D8B030D-6E8A-4147-A177-3AD203B41FA5}">
                      <a16:colId xmlns="" xmlns:a16="http://schemas.microsoft.com/office/drawing/2014/main" val="20001"/>
                    </a:ext>
                  </a:extLst>
                </a:gridCol>
                <a:gridCol w="787173">
                  <a:extLst>
                    <a:ext uri="{9D8B030D-6E8A-4147-A177-3AD203B41FA5}">
                      <a16:colId xmlns="" xmlns:a16="http://schemas.microsoft.com/office/drawing/2014/main" val="20002"/>
                    </a:ext>
                  </a:extLst>
                </a:gridCol>
                <a:gridCol w="726621">
                  <a:extLst>
                    <a:ext uri="{9D8B030D-6E8A-4147-A177-3AD203B41FA5}">
                      <a16:colId xmlns="" xmlns:a16="http://schemas.microsoft.com/office/drawing/2014/main" val="20003"/>
                    </a:ext>
                  </a:extLst>
                </a:gridCol>
                <a:gridCol w="726621">
                  <a:extLst>
                    <a:ext uri="{9D8B030D-6E8A-4147-A177-3AD203B41FA5}">
                      <a16:colId xmlns="" xmlns:a16="http://schemas.microsoft.com/office/drawing/2014/main" val="20004"/>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1 Across run, within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61871501"/>
              </p:ext>
            </p:extLst>
          </p:nvPr>
        </p:nvGraphicFramePr>
        <p:xfrm>
          <a:off x="4953000" y="2514600"/>
          <a:ext cx="2859405" cy="771144"/>
        </p:xfrm>
        <a:graphic>
          <a:graphicData uri="http://schemas.openxmlformats.org/drawingml/2006/table">
            <a:tbl>
              <a:tblPr firstRow="1" firstCol="1" bandRow="1">
                <a:tableStyleId>{5C22544A-7EE6-4342-B048-85BDC9FD1C3A}</a:tableStyleId>
              </a:tblPr>
              <a:tblGrid>
                <a:gridCol w="1268730">
                  <a:extLst>
                    <a:ext uri="{9D8B030D-6E8A-4147-A177-3AD203B41FA5}">
                      <a16:colId xmlns="" xmlns:a16="http://schemas.microsoft.com/office/drawing/2014/main" val="20000"/>
                    </a:ext>
                  </a:extLst>
                </a:gridCol>
                <a:gridCol w="800100">
                  <a:extLst>
                    <a:ext uri="{9D8B030D-6E8A-4147-A177-3AD203B41FA5}">
                      <a16:colId xmlns="" xmlns:a16="http://schemas.microsoft.com/office/drawing/2014/main" val="20001"/>
                    </a:ext>
                  </a:extLst>
                </a:gridCol>
                <a:gridCol w="79057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Across un, </a:t>
                      </a:r>
                    </a:p>
                    <a:p>
                      <a:pPr algn="l" rtl="0">
                        <a:lnSpc>
                          <a:spcPct val="115000"/>
                        </a:lnSpc>
                        <a:spcAft>
                          <a:spcPts val="0"/>
                        </a:spcAft>
                      </a:pPr>
                      <a:r>
                        <a:rPr lang="en-US" sz="1100" dirty="0">
                          <a:effectLst/>
                        </a:rPr>
                        <a:t>across material</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dirty="0">
                          <a:effectLst/>
                        </a:rPr>
                        <a:t>Level 2</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a:effectLst/>
                        </a:rPr>
                        <a:t>+1SD</a:t>
                      </a:r>
                      <a:endParaRPr lang="en-US" sz="1100" b="1">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81371187"/>
              </p:ext>
            </p:extLst>
          </p:nvPr>
        </p:nvGraphicFramePr>
        <p:xfrm>
          <a:off x="457200" y="4267200"/>
          <a:ext cx="4038601" cy="1156716"/>
        </p:xfrm>
        <a:graphic>
          <a:graphicData uri="http://schemas.openxmlformats.org/drawingml/2006/table">
            <a:tbl>
              <a:tblPr firstRow="1" firstCol="1" bandRow="1">
                <a:tableStyleId>{5C22544A-7EE6-4342-B048-85BDC9FD1C3A}</a:tableStyleId>
              </a:tblPr>
              <a:tblGrid>
                <a:gridCol w="1033689">
                  <a:extLst>
                    <a:ext uri="{9D8B030D-6E8A-4147-A177-3AD203B41FA5}">
                      <a16:colId xmlns="" xmlns:a16="http://schemas.microsoft.com/office/drawing/2014/main" val="20000"/>
                    </a:ext>
                  </a:extLst>
                </a:gridCol>
                <a:gridCol w="781277">
                  <a:extLst>
                    <a:ext uri="{9D8B030D-6E8A-4147-A177-3AD203B41FA5}">
                      <a16:colId xmlns="" xmlns:a16="http://schemas.microsoft.com/office/drawing/2014/main" val="20001"/>
                    </a:ext>
                  </a:extLst>
                </a:gridCol>
                <a:gridCol w="781277">
                  <a:extLst>
                    <a:ext uri="{9D8B030D-6E8A-4147-A177-3AD203B41FA5}">
                      <a16:colId xmlns="" xmlns:a16="http://schemas.microsoft.com/office/drawing/2014/main" val="20002"/>
                    </a:ext>
                  </a:extLst>
                </a:gridCol>
                <a:gridCol w="721179">
                  <a:extLst>
                    <a:ext uri="{9D8B030D-6E8A-4147-A177-3AD203B41FA5}">
                      <a16:colId xmlns="" xmlns:a16="http://schemas.microsoft.com/office/drawing/2014/main" val="20003"/>
                    </a:ext>
                  </a:extLst>
                </a:gridCol>
                <a:gridCol w="721179">
                  <a:extLst>
                    <a:ext uri="{9D8B030D-6E8A-4147-A177-3AD203B41FA5}">
                      <a16:colId xmlns="" xmlns:a16="http://schemas.microsoft.com/office/drawing/2014/main" val="20004"/>
                    </a:ext>
                  </a:extLst>
                </a:gridCol>
              </a:tblGrid>
              <a:tr h="0">
                <a:tc>
                  <a:txBody>
                    <a:bodyPr/>
                    <a:lstStyle/>
                    <a:p>
                      <a:pPr algn="l" rtl="0">
                        <a:lnSpc>
                          <a:spcPct val="115000"/>
                        </a:lnSpc>
                        <a:spcAft>
                          <a:spcPts val="0"/>
                        </a:spcAft>
                      </a:pPr>
                      <a:r>
                        <a:rPr lang="en-US" sz="1100" dirty="0">
                          <a:effectLst/>
                        </a:rPr>
                        <a:t> </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1 Across run, within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4919392"/>
              </p:ext>
            </p:extLst>
          </p:nvPr>
        </p:nvGraphicFramePr>
        <p:xfrm>
          <a:off x="5029200" y="4267200"/>
          <a:ext cx="2859405" cy="771144"/>
        </p:xfrm>
        <a:graphic>
          <a:graphicData uri="http://schemas.openxmlformats.org/drawingml/2006/table">
            <a:tbl>
              <a:tblPr firstRow="1" firstCol="1" bandRow="1">
                <a:tableStyleId>{5C22544A-7EE6-4342-B048-85BDC9FD1C3A}</a:tableStyleId>
              </a:tblPr>
              <a:tblGrid>
                <a:gridCol w="1268730">
                  <a:extLst>
                    <a:ext uri="{9D8B030D-6E8A-4147-A177-3AD203B41FA5}">
                      <a16:colId xmlns="" xmlns:a16="http://schemas.microsoft.com/office/drawing/2014/main" val="20000"/>
                    </a:ext>
                  </a:extLst>
                </a:gridCol>
                <a:gridCol w="800100">
                  <a:extLst>
                    <a:ext uri="{9D8B030D-6E8A-4147-A177-3AD203B41FA5}">
                      <a16:colId xmlns="" xmlns:a16="http://schemas.microsoft.com/office/drawing/2014/main" val="20001"/>
                    </a:ext>
                  </a:extLst>
                </a:gridCol>
                <a:gridCol w="790575">
                  <a:extLst>
                    <a:ext uri="{9D8B030D-6E8A-4147-A177-3AD203B41FA5}">
                      <a16:colId xmlns="" xmlns:a16="http://schemas.microsoft.com/office/drawing/2014/main" val="20002"/>
                    </a:ext>
                  </a:extLst>
                </a:gridCol>
              </a:tblGrid>
              <a:tr h="0">
                <a:tc>
                  <a:txBody>
                    <a:bodyPr/>
                    <a:lstStyle/>
                    <a:p>
                      <a:pPr algn="l" rtl="0">
                        <a:lnSpc>
                          <a:spcPct val="115000"/>
                        </a:lnSpc>
                        <a:spcAft>
                          <a:spcPts val="0"/>
                        </a:spcAft>
                      </a:pPr>
                      <a:r>
                        <a:rPr lang="en-US" sz="1100" dirty="0">
                          <a:effectLst/>
                        </a:rPr>
                        <a:t>Across un, </a:t>
                      </a:r>
                    </a:p>
                    <a:p>
                      <a:pPr algn="l" rtl="0">
                        <a:lnSpc>
                          <a:spcPct val="115000"/>
                        </a:lnSpc>
                        <a:spcAft>
                          <a:spcPts val="0"/>
                        </a:spcAft>
                      </a:pPr>
                      <a:r>
                        <a:rPr lang="en-US" sz="1100" dirty="0">
                          <a:effectLst/>
                        </a:rPr>
                        <a:t>across material</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Run</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a:effectLst/>
                        </a:rPr>
                        <a:t>-1SD</a:t>
                      </a:r>
                      <a:endParaRPr lang="en-US" sz="1100" b="1">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-1SD</a:t>
                      </a:r>
                      <a:endParaRPr lang="en-US" sz="1100" b="1" dirty="0">
                        <a:effectLst/>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sp>
        <p:nvSpPr>
          <p:cNvPr id="10" name="Rectangle 1"/>
          <p:cNvSpPr>
            <a:spLocks noChangeArrowheads="1"/>
          </p:cNvSpPr>
          <p:nvPr/>
        </p:nvSpPr>
        <p:spPr bwMode="auto">
          <a:xfrm>
            <a:off x="3962400" y="1607188"/>
            <a:ext cx="41229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ar-SA" sz="1600" b="1" i="0" u="none" strike="noStrike" cap="none" normalizeH="0" baseline="0" dirty="0">
                <a:ln>
                  <a:noFill/>
                </a:ln>
                <a:solidFill>
                  <a:schemeClr val="tx1"/>
                </a:solidFill>
                <a:effectLst/>
                <a:latin typeface="Calibri" pitchFamily="34" charset="0"/>
                <a:ea typeface="Calibri" pitchFamily="34" charset="0"/>
                <a:cs typeface="Arial" pitchFamily="34" charset="0"/>
              </a:rPr>
              <a:t>4</a:t>
            </a:r>
            <a:r>
              <a:rPr kumimoji="0" lang="en-US" altLang="ar-SA" sz="1600" b="1" i="0" u="none" strike="noStrike" cap="none" normalizeH="0" baseline="-30000" dirty="0">
                <a:ln>
                  <a:noFill/>
                </a:ln>
                <a:solidFill>
                  <a:schemeClr val="tx1"/>
                </a:solidFill>
                <a:effectLst/>
                <a:latin typeface="Calibri" pitchFamily="34" charset="0"/>
                <a:ea typeface="Calibri" pitchFamily="34" charset="0"/>
                <a:cs typeface="Arial" pitchFamily="34" charset="0"/>
              </a:rPr>
              <a:t>1s</a:t>
            </a:r>
            <a:endParaRPr kumimoji="0" lang="en-US" altLang="ar-SA"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175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t>What is quality?</a:t>
            </a:r>
            <a:endParaRPr lang="ar-SA" sz="2800" dirty="0"/>
          </a:p>
        </p:txBody>
      </p:sp>
      <p:sp>
        <p:nvSpPr>
          <p:cNvPr id="3" name="Content Placeholder 2"/>
          <p:cNvSpPr>
            <a:spLocks noGrp="1"/>
          </p:cNvSpPr>
          <p:nvPr>
            <p:ph idx="1"/>
          </p:nvPr>
        </p:nvSpPr>
        <p:spPr>
          <a:xfrm>
            <a:off x="457200" y="1524000"/>
            <a:ext cx="7620000" cy="4602163"/>
          </a:xfrm>
        </p:spPr>
        <p:txBody>
          <a:bodyPr/>
          <a:lstStyle/>
          <a:p>
            <a:pPr algn="just" rtl="0"/>
            <a:r>
              <a:rPr lang="en-US" dirty="0">
                <a:solidFill>
                  <a:schemeClr val="tx1">
                    <a:lumMod val="65000"/>
                    <a:lumOff val="35000"/>
                  </a:schemeClr>
                </a:solidFill>
              </a:rPr>
              <a:t>Accuracy, Reliability and Timeliness of reported test results.</a:t>
            </a:r>
          </a:p>
          <a:p>
            <a:pPr algn="l" rtl="0"/>
            <a:r>
              <a:rPr lang="en-US" sz="1200" b="0" dirty="0">
                <a:solidFill>
                  <a:schemeClr val="tx1">
                    <a:lumMod val="65000"/>
                    <a:lumOff val="35000"/>
                  </a:schemeClr>
                </a:solidFill>
              </a:rPr>
              <a:t>(Laboratory Quality Management System, WHO. 2011)</a:t>
            </a:r>
          </a:p>
          <a:p>
            <a:pPr algn="l" rtl="0"/>
            <a:endParaRPr lang="en-US" sz="1200" b="0" dirty="0"/>
          </a:p>
          <a:p>
            <a:pPr algn="l" rtl="0"/>
            <a:r>
              <a:rPr lang="en-US" dirty="0">
                <a:solidFill>
                  <a:schemeClr val="accent2">
                    <a:lumMod val="75000"/>
                  </a:schemeClr>
                </a:solidFill>
              </a:rPr>
              <a:t>IMPORTANCE OF LAB DIAGNOSTIC SERVICES:</a:t>
            </a:r>
          </a:p>
          <a:p>
            <a:pPr algn="just" rtl="0"/>
            <a:r>
              <a:rPr lang="en-US" dirty="0">
                <a:solidFill>
                  <a:schemeClr val="tx1">
                    <a:lumMod val="65000"/>
                    <a:lumOff val="35000"/>
                  </a:schemeClr>
                </a:solidFill>
              </a:rPr>
              <a:t>At least 80% of guidelines which are aimed at establishing a diagnosis or managing disease require laboratory testing.</a:t>
            </a:r>
          </a:p>
          <a:p>
            <a:pPr algn="just" rtl="0"/>
            <a:r>
              <a:rPr lang="en-US" sz="1000" b="0" dirty="0">
                <a:solidFill>
                  <a:schemeClr val="tx1">
                    <a:lumMod val="65000"/>
                    <a:lumOff val="35000"/>
                  </a:schemeClr>
                </a:solidFill>
              </a:rPr>
              <a:t>Review Article: Enhancing the Clinical Value of Medical Laboratory Testing Kenneth A </a:t>
            </a:r>
            <a:r>
              <a:rPr lang="en-US" sz="1000" b="0" dirty="0" err="1">
                <a:solidFill>
                  <a:schemeClr val="tx1">
                    <a:lumMod val="65000"/>
                    <a:lumOff val="35000"/>
                  </a:schemeClr>
                </a:solidFill>
              </a:rPr>
              <a:t>Sikaris</a:t>
            </a:r>
            <a:r>
              <a:rPr lang="en-US" sz="1000" b="0" dirty="0">
                <a:solidFill>
                  <a:schemeClr val="tx1">
                    <a:lumMod val="65000"/>
                    <a:lumOff val="35000"/>
                  </a:schemeClr>
                </a:solidFill>
              </a:rPr>
              <a:t> Sonic Healthcare, Melbourne Pathology, Collingwood, Vic. 3066, Australia</a:t>
            </a:r>
            <a:endParaRPr lang="ar-SA" sz="1000" b="0"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pic>
        <p:nvPicPr>
          <p:cNvPr id="10244" name="Picture 4" descr="Image result for Quality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029200"/>
            <a:ext cx="1333499"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74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7620000" cy="34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624335790"/>
              </p:ext>
            </p:extLst>
          </p:nvPr>
        </p:nvGraphicFramePr>
        <p:xfrm>
          <a:off x="685800" y="2133600"/>
          <a:ext cx="7315199" cy="1871091"/>
        </p:xfrm>
        <a:graphic>
          <a:graphicData uri="http://schemas.openxmlformats.org/drawingml/2006/table">
            <a:tbl>
              <a:tblPr firstRow="1" firstCol="1" bandRow="1">
                <a:tableStyleId>{5C22544A-7EE6-4342-B048-85BDC9FD1C3A}</a:tableStyleId>
              </a:tblPr>
              <a:tblGrid>
                <a:gridCol w="1038420">
                  <a:extLst>
                    <a:ext uri="{9D8B030D-6E8A-4147-A177-3AD203B41FA5}">
                      <a16:colId xmlns="" xmlns:a16="http://schemas.microsoft.com/office/drawing/2014/main" val="20000"/>
                    </a:ext>
                  </a:extLst>
                </a:gridCol>
                <a:gridCol w="639849">
                  <a:extLst>
                    <a:ext uri="{9D8B030D-6E8A-4147-A177-3AD203B41FA5}">
                      <a16:colId xmlns="" xmlns:a16="http://schemas.microsoft.com/office/drawing/2014/main" val="20001"/>
                    </a:ext>
                  </a:extLst>
                </a:gridCol>
                <a:gridCol w="640560">
                  <a:extLst>
                    <a:ext uri="{9D8B030D-6E8A-4147-A177-3AD203B41FA5}">
                      <a16:colId xmlns="" xmlns:a16="http://schemas.microsoft.com/office/drawing/2014/main" val="20002"/>
                    </a:ext>
                  </a:extLst>
                </a:gridCol>
                <a:gridCol w="640560">
                  <a:extLst>
                    <a:ext uri="{9D8B030D-6E8A-4147-A177-3AD203B41FA5}">
                      <a16:colId xmlns="" xmlns:a16="http://schemas.microsoft.com/office/drawing/2014/main" val="20003"/>
                    </a:ext>
                  </a:extLst>
                </a:gridCol>
                <a:gridCol w="640560">
                  <a:extLst>
                    <a:ext uri="{9D8B030D-6E8A-4147-A177-3AD203B41FA5}">
                      <a16:colId xmlns="" xmlns:a16="http://schemas.microsoft.com/office/drawing/2014/main" val="20004"/>
                    </a:ext>
                  </a:extLst>
                </a:gridCol>
                <a:gridCol w="640560">
                  <a:extLst>
                    <a:ext uri="{9D8B030D-6E8A-4147-A177-3AD203B41FA5}">
                      <a16:colId xmlns="" xmlns:a16="http://schemas.microsoft.com/office/drawing/2014/main" val="20005"/>
                    </a:ext>
                  </a:extLst>
                </a:gridCol>
                <a:gridCol w="640560">
                  <a:extLst>
                    <a:ext uri="{9D8B030D-6E8A-4147-A177-3AD203B41FA5}">
                      <a16:colId xmlns="" xmlns:a16="http://schemas.microsoft.com/office/drawing/2014/main" val="20006"/>
                    </a:ext>
                  </a:extLst>
                </a:gridCol>
                <a:gridCol w="610668">
                  <a:extLst>
                    <a:ext uri="{9D8B030D-6E8A-4147-A177-3AD203B41FA5}">
                      <a16:colId xmlns="" xmlns:a16="http://schemas.microsoft.com/office/drawing/2014/main" val="20007"/>
                    </a:ext>
                  </a:extLst>
                </a:gridCol>
                <a:gridCol w="610668">
                  <a:extLst>
                    <a:ext uri="{9D8B030D-6E8A-4147-A177-3AD203B41FA5}">
                      <a16:colId xmlns="" xmlns:a16="http://schemas.microsoft.com/office/drawing/2014/main" val="20008"/>
                    </a:ext>
                  </a:extLst>
                </a:gridCol>
                <a:gridCol w="636290">
                  <a:extLst>
                    <a:ext uri="{9D8B030D-6E8A-4147-A177-3AD203B41FA5}">
                      <a16:colId xmlns="" xmlns:a16="http://schemas.microsoft.com/office/drawing/2014/main" val="20009"/>
                    </a:ext>
                  </a:extLst>
                </a:gridCol>
                <a:gridCol w="576504">
                  <a:extLst>
                    <a:ext uri="{9D8B030D-6E8A-4147-A177-3AD203B41FA5}">
                      <a16:colId xmlns="" xmlns:a16="http://schemas.microsoft.com/office/drawing/2014/main" val="20010"/>
                    </a:ext>
                  </a:extLst>
                </a:gridCol>
              </a:tblGrid>
              <a:tr h="714375">
                <a:tc>
                  <a:txBody>
                    <a:bodyPr/>
                    <a:lstStyle/>
                    <a:p>
                      <a:pPr algn="l" rtl="0">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79705">
                <a:tc>
                  <a:txBody>
                    <a:bodyPr/>
                    <a:lstStyle/>
                    <a:p>
                      <a:pPr algn="l" rtl="0">
                        <a:lnSpc>
                          <a:spcPct val="115000"/>
                        </a:lnSpc>
                        <a:spcAft>
                          <a:spcPts val="0"/>
                        </a:spcAft>
                      </a:pPr>
                      <a:r>
                        <a:rPr lang="en-US" sz="1100">
                          <a:effectLst/>
                        </a:rPr>
                        <a:t>Level 1 Across run, within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40650"/>
              </p:ext>
            </p:extLst>
          </p:nvPr>
        </p:nvGraphicFramePr>
        <p:xfrm>
          <a:off x="685800" y="4267200"/>
          <a:ext cx="7315201" cy="1871091"/>
        </p:xfrm>
        <a:graphic>
          <a:graphicData uri="http://schemas.openxmlformats.org/drawingml/2006/table">
            <a:tbl>
              <a:tblPr firstRow="1" firstCol="1" bandRow="1">
                <a:tableStyleId>{5C22544A-7EE6-4342-B048-85BDC9FD1C3A}</a:tableStyleId>
              </a:tblPr>
              <a:tblGrid>
                <a:gridCol w="1033593">
                  <a:extLst>
                    <a:ext uri="{9D8B030D-6E8A-4147-A177-3AD203B41FA5}">
                      <a16:colId xmlns="" xmlns:a16="http://schemas.microsoft.com/office/drawing/2014/main" val="20000"/>
                    </a:ext>
                  </a:extLst>
                </a:gridCol>
                <a:gridCol w="636874">
                  <a:extLst>
                    <a:ext uri="{9D8B030D-6E8A-4147-A177-3AD203B41FA5}">
                      <a16:colId xmlns="" xmlns:a16="http://schemas.microsoft.com/office/drawing/2014/main" val="20001"/>
                    </a:ext>
                  </a:extLst>
                </a:gridCol>
                <a:gridCol w="637583">
                  <a:extLst>
                    <a:ext uri="{9D8B030D-6E8A-4147-A177-3AD203B41FA5}">
                      <a16:colId xmlns="" xmlns:a16="http://schemas.microsoft.com/office/drawing/2014/main" val="20002"/>
                    </a:ext>
                  </a:extLst>
                </a:gridCol>
                <a:gridCol w="637583">
                  <a:extLst>
                    <a:ext uri="{9D8B030D-6E8A-4147-A177-3AD203B41FA5}">
                      <a16:colId xmlns="" xmlns:a16="http://schemas.microsoft.com/office/drawing/2014/main" val="20003"/>
                    </a:ext>
                  </a:extLst>
                </a:gridCol>
                <a:gridCol w="637583">
                  <a:extLst>
                    <a:ext uri="{9D8B030D-6E8A-4147-A177-3AD203B41FA5}">
                      <a16:colId xmlns="" xmlns:a16="http://schemas.microsoft.com/office/drawing/2014/main" val="20004"/>
                    </a:ext>
                  </a:extLst>
                </a:gridCol>
                <a:gridCol w="637583">
                  <a:extLst>
                    <a:ext uri="{9D8B030D-6E8A-4147-A177-3AD203B41FA5}">
                      <a16:colId xmlns="" xmlns:a16="http://schemas.microsoft.com/office/drawing/2014/main" val="20005"/>
                    </a:ext>
                  </a:extLst>
                </a:gridCol>
                <a:gridCol w="637583">
                  <a:extLst>
                    <a:ext uri="{9D8B030D-6E8A-4147-A177-3AD203B41FA5}">
                      <a16:colId xmlns="" xmlns:a16="http://schemas.microsoft.com/office/drawing/2014/main" val="20006"/>
                    </a:ext>
                  </a:extLst>
                </a:gridCol>
                <a:gridCol w="607829">
                  <a:extLst>
                    <a:ext uri="{9D8B030D-6E8A-4147-A177-3AD203B41FA5}">
                      <a16:colId xmlns="" xmlns:a16="http://schemas.microsoft.com/office/drawing/2014/main" val="20007"/>
                    </a:ext>
                  </a:extLst>
                </a:gridCol>
                <a:gridCol w="607829">
                  <a:extLst>
                    <a:ext uri="{9D8B030D-6E8A-4147-A177-3AD203B41FA5}">
                      <a16:colId xmlns="" xmlns:a16="http://schemas.microsoft.com/office/drawing/2014/main" val="20008"/>
                    </a:ext>
                  </a:extLst>
                </a:gridCol>
                <a:gridCol w="633332">
                  <a:extLst>
                    <a:ext uri="{9D8B030D-6E8A-4147-A177-3AD203B41FA5}">
                      <a16:colId xmlns="" xmlns:a16="http://schemas.microsoft.com/office/drawing/2014/main" val="20009"/>
                    </a:ext>
                  </a:extLst>
                </a:gridCol>
                <a:gridCol w="607829">
                  <a:extLst>
                    <a:ext uri="{9D8B030D-6E8A-4147-A177-3AD203B41FA5}">
                      <a16:colId xmlns="" xmlns:a16="http://schemas.microsoft.com/office/drawing/2014/main" val="20010"/>
                    </a:ext>
                  </a:extLst>
                </a:gridCol>
              </a:tblGrid>
              <a:tr h="714375">
                <a:tc>
                  <a:txBody>
                    <a:bodyPr/>
                    <a:lstStyle/>
                    <a:p>
                      <a:pPr algn="l" rtl="0">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79705">
                <a:tc>
                  <a:txBody>
                    <a:bodyPr/>
                    <a:lstStyle/>
                    <a:p>
                      <a:pPr algn="l" rtl="0">
                        <a:lnSpc>
                          <a:spcPct val="115000"/>
                        </a:lnSpc>
                        <a:spcAft>
                          <a:spcPts val="0"/>
                        </a:spcAft>
                      </a:pPr>
                      <a:r>
                        <a:rPr lang="en-US" sz="1100">
                          <a:effectLst/>
                        </a:rPr>
                        <a:t>Level 1 Across run, within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In control</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dirty="0">
                          <a:effectLst/>
                        </a:rPr>
                        <a:t>In control</a:t>
                      </a:r>
                      <a:endParaRPr lang="en-US" sz="11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853995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1052479"/>
              </p:ext>
            </p:extLst>
          </p:nvPr>
        </p:nvGraphicFramePr>
        <p:xfrm>
          <a:off x="2286000" y="1905000"/>
          <a:ext cx="3783330" cy="1099947"/>
        </p:xfrm>
        <a:graphic>
          <a:graphicData uri="http://schemas.openxmlformats.org/drawingml/2006/table">
            <a:tbl>
              <a:tblPr firstRow="1" firstCol="1" bandRow="1">
                <a:tableStyleId>{5C22544A-7EE6-4342-B048-85BDC9FD1C3A}</a:tableStyleId>
              </a:tblPr>
              <a:tblGrid>
                <a:gridCol w="926465">
                  <a:extLst>
                    <a:ext uri="{9D8B030D-6E8A-4147-A177-3AD203B41FA5}">
                      <a16:colId xmlns="" xmlns:a16="http://schemas.microsoft.com/office/drawing/2014/main" val="20000"/>
                    </a:ext>
                  </a:extLst>
                </a:gridCol>
                <a:gridCol w="570865">
                  <a:extLst>
                    <a:ext uri="{9D8B030D-6E8A-4147-A177-3AD203B41FA5}">
                      <a16:colId xmlns="" xmlns:a16="http://schemas.microsoft.com/office/drawing/2014/main" val="20001"/>
                    </a:ext>
                  </a:extLst>
                </a:gridCol>
                <a:gridCol w="571500">
                  <a:extLst>
                    <a:ext uri="{9D8B030D-6E8A-4147-A177-3AD203B41FA5}">
                      <a16:colId xmlns="" xmlns:a16="http://schemas.microsoft.com/office/drawing/2014/main" val="20002"/>
                    </a:ext>
                  </a:extLst>
                </a:gridCol>
                <a:gridCol w="571500">
                  <a:extLst>
                    <a:ext uri="{9D8B030D-6E8A-4147-A177-3AD203B41FA5}">
                      <a16:colId xmlns="" xmlns:a16="http://schemas.microsoft.com/office/drawing/2014/main" val="20003"/>
                    </a:ext>
                  </a:extLst>
                </a:gridCol>
                <a:gridCol w="571500">
                  <a:extLst>
                    <a:ext uri="{9D8B030D-6E8A-4147-A177-3AD203B41FA5}">
                      <a16:colId xmlns="" xmlns:a16="http://schemas.microsoft.com/office/drawing/2014/main" val="20004"/>
                    </a:ext>
                  </a:extLst>
                </a:gridCol>
                <a:gridCol w="571500">
                  <a:extLst>
                    <a:ext uri="{9D8B030D-6E8A-4147-A177-3AD203B41FA5}">
                      <a16:colId xmlns="" xmlns:a16="http://schemas.microsoft.com/office/drawing/2014/main" val="20005"/>
                    </a:ext>
                  </a:extLst>
                </a:gridCol>
              </a:tblGrid>
              <a:tr h="714375">
                <a:tc>
                  <a:txBody>
                    <a:bodyPr/>
                    <a:lstStyle/>
                    <a:p>
                      <a:pPr algn="l" rtl="0">
                        <a:lnSpc>
                          <a:spcPct val="115000"/>
                        </a:lnSpc>
                        <a:spcAft>
                          <a:spcPts val="0"/>
                        </a:spcAft>
                      </a:pPr>
                      <a:r>
                        <a:rPr lang="en-US" sz="1100">
                          <a:effectLst/>
                        </a:rPr>
                        <a:t>Across run, across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79705">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21921792"/>
              </p:ext>
            </p:extLst>
          </p:nvPr>
        </p:nvGraphicFramePr>
        <p:xfrm>
          <a:off x="2286000" y="3352800"/>
          <a:ext cx="3783330" cy="1099947"/>
        </p:xfrm>
        <a:graphic>
          <a:graphicData uri="http://schemas.openxmlformats.org/drawingml/2006/table">
            <a:tbl>
              <a:tblPr firstRow="1" firstCol="1" bandRow="1">
                <a:tableStyleId>{5C22544A-7EE6-4342-B048-85BDC9FD1C3A}</a:tableStyleId>
              </a:tblPr>
              <a:tblGrid>
                <a:gridCol w="926465">
                  <a:extLst>
                    <a:ext uri="{9D8B030D-6E8A-4147-A177-3AD203B41FA5}">
                      <a16:colId xmlns="" xmlns:a16="http://schemas.microsoft.com/office/drawing/2014/main" val="20000"/>
                    </a:ext>
                  </a:extLst>
                </a:gridCol>
                <a:gridCol w="570865">
                  <a:extLst>
                    <a:ext uri="{9D8B030D-6E8A-4147-A177-3AD203B41FA5}">
                      <a16:colId xmlns="" xmlns:a16="http://schemas.microsoft.com/office/drawing/2014/main" val="20001"/>
                    </a:ext>
                  </a:extLst>
                </a:gridCol>
                <a:gridCol w="571500">
                  <a:extLst>
                    <a:ext uri="{9D8B030D-6E8A-4147-A177-3AD203B41FA5}">
                      <a16:colId xmlns="" xmlns:a16="http://schemas.microsoft.com/office/drawing/2014/main" val="20002"/>
                    </a:ext>
                  </a:extLst>
                </a:gridCol>
                <a:gridCol w="571500">
                  <a:extLst>
                    <a:ext uri="{9D8B030D-6E8A-4147-A177-3AD203B41FA5}">
                      <a16:colId xmlns="" xmlns:a16="http://schemas.microsoft.com/office/drawing/2014/main" val="20003"/>
                    </a:ext>
                  </a:extLst>
                </a:gridCol>
                <a:gridCol w="571500">
                  <a:extLst>
                    <a:ext uri="{9D8B030D-6E8A-4147-A177-3AD203B41FA5}">
                      <a16:colId xmlns="" xmlns:a16="http://schemas.microsoft.com/office/drawing/2014/main" val="20004"/>
                    </a:ext>
                  </a:extLst>
                </a:gridCol>
                <a:gridCol w="571500">
                  <a:extLst>
                    <a:ext uri="{9D8B030D-6E8A-4147-A177-3AD203B41FA5}">
                      <a16:colId xmlns="" xmlns:a16="http://schemas.microsoft.com/office/drawing/2014/main" val="20005"/>
                    </a:ext>
                  </a:extLst>
                </a:gridCol>
              </a:tblGrid>
              <a:tr h="714375">
                <a:tc>
                  <a:txBody>
                    <a:bodyPr/>
                    <a:lstStyle/>
                    <a:p>
                      <a:pPr algn="l" rtl="0">
                        <a:lnSpc>
                          <a:spcPct val="115000"/>
                        </a:lnSpc>
                        <a:spcAft>
                          <a:spcPts val="0"/>
                        </a:spcAft>
                      </a:pPr>
                      <a:r>
                        <a:rPr lang="en-US" sz="1100">
                          <a:effectLst/>
                        </a:rPr>
                        <a:t>Across run, across material</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Run</a:t>
                      </a:r>
                      <a:endParaRPr lang="en-US" sz="11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179705">
                <a:tc>
                  <a:txBody>
                    <a:bodyPr/>
                    <a:lstStyle/>
                    <a:p>
                      <a:pPr algn="l" rtl="0">
                        <a:lnSpc>
                          <a:spcPct val="115000"/>
                        </a:lnSpc>
                        <a:spcAft>
                          <a:spcPts val="0"/>
                        </a:spcAft>
                      </a:pPr>
                      <a:r>
                        <a:rPr lang="en-US" sz="1100">
                          <a:effectLst/>
                        </a:rPr>
                        <a:t>Level 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0">
                <a:tc>
                  <a:txBody>
                    <a:bodyPr/>
                    <a:lstStyle/>
                    <a:p>
                      <a:pPr algn="l" rtl="0">
                        <a:lnSpc>
                          <a:spcPct val="115000"/>
                        </a:lnSpc>
                        <a:spcAft>
                          <a:spcPts val="0"/>
                        </a:spcAft>
                      </a:pPr>
                      <a:r>
                        <a:rPr lang="en-US" sz="1100">
                          <a:effectLst/>
                        </a:rPr>
                        <a:t>Level 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a:effectLst/>
                        </a:rPr>
                        <a:t>-x</a:t>
                      </a:r>
                      <a:endParaRPr lang="en-US" sz="1100" b="1">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b="1" dirty="0">
                          <a:effectLst/>
                        </a:rPr>
                        <a:t>-x</a:t>
                      </a:r>
                      <a:endParaRPr lang="en-US" sz="1100" b="1" dirty="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65770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pPr rtl="0"/>
            <a:r>
              <a:rPr lang="en-US" sz="2800" dirty="0"/>
              <a:t>How to construct an LJ chart:</a:t>
            </a:r>
            <a:endParaRPr lang="ar-SA" sz="2800" dirty="0"/>
          </a:p>
        </p:txBody>
      </p:sp>
      <p:sp>
        <p:nvSpPr>
          <p:cNvPr id="3" name="Content Placeholder 2"/>
          <p:cNvSpPr>
            <a:spLocks noGrp="1"/>
          </p:cNvSpPr>
          <p:nvPr>
            <p:ph idx="1"/>
          </p:nvPr>
        </p:nvSpPr>
        <p:spPr>
          <a:xfrm>
            <a:off x="457200" y="1524000"/>
            <a:ext cx="7620000" cy="4602163"/>
          </a:xfrm>
        </p:spPr>
        <p:txBody>
          <a:bodyPr>
            <a:normAutofit fontScale="85000" lnSpcReduction="20000"/>
          </a:bodyPr>
          <a:lstStyle/>
          <a:p>
            <a:pPr marL="342900" indent="-342900" algn="l" rtl="0">
              <a:buFont typeface="Wingdings" panose="05000000000000000000" pitchFamily="2" charset="2"/>
              <a:buChar char="v"/>
            </a:pPr>
            <a:r>
              <a:rPr lang="en-US" dirty="0">
                <a:solidFill>
                  <a:schemeClr val="tx1">
                    <a:lumMod val="65000"/>
                    <a:lumOff val="35000"/>
                  </a:schemeClr>
                </a:solidFill>
              </a:rPr>
              <a:t>Built-in feature of new </a:t>
            </a:r>
            <a:r>
              <a:rPr lang="en-US" dirty="0" err="1">
                <a:solidFill>
                  <a:schemeClr val="tx1">
                    <a:lumMod val="65000"/>
                    <a:lumOff val="35000"/>
                  </a:schemeClr>
                </a:solidFill>
              </a:rPr>
              <a:t>analysers</a:t>
            </a:r>
            <a:r>
              <a:rPr lang="en-US" dirty="0">
                <a:solidFill>
                  <a:schemeClr val="tx1">
                    <a:lumMod val="65000"/>
                    <a:lumOff val="35000"/>
                  </a:schemeClr>
                </a:solidFill>
              </a:rPr>
              <a:t>.</a:t>
            </a:r>
          </a:p>
          <a:p>
            <a:pPr marL="342900" indent="-342900" algn="l" rtl="0">
              <a:buFont typeface="Wingdings" panose="05000000000000000000" pitchFamily="2" charset="2"/>
              <a:buChar char="v"/>
            </a:pPr>
            <a:r>
              <a:rPr lang="en-US" dirty="0">
                <a:solidFill>
                  <a:schemeClr val="tx1">
                    <a:lumMod val="65000"/>
                    <a:lumOff val="35000"/>
                  </a:schemeClr>
                </a:solidFill>
              </a:rPr>
              <a:t>Constructed using Excel sheet.</a:t>
            </a:r>
          </a:p>
          <a:p>
            <a:pPr marL="342900" indent="-342900" algn="just" rtl="0">
              <a:buFont typeface="Wingdings" panose="05000000000000000000" pitchFamily="2" charset="2"/>
              <a:buChar char="v"/>
            </a:pPr>
            <a:r>
              <a:rPr lang="en-US" dirty="0">
                <a:solidFill>
                  <a:schemeClr val="tx1">
                    <a:lumMod val="65000"/>
                    <a:lumOff val="35000"/>
                  </a:schemeClr>
                </a:solidFill>
              </a:rPr>
              <a:t>Constructed for each test at each level on a hard copy of a graph </a:t>
            </a:r>
          </a:p>
          <a:p>
            <a:pPr algn="just" rtl="0"/>
            <a:r>
              <a:rPr lang="en-US" dirty="0">
                <a:solidFill>
                  <a:schemeClr val="tx1">
                    <a:lumMod val="65000"/>
                    <a:lumOff val="35000"/>
                  </a:schemeClr>
                </a:solidFill>
              </a:rPr>
              <a:t>      paper:</a:t>
            </a:r>
          </a:p>
          <a:p>
            <a:pPr algn="l" rtl="0"/>
            <a:r>
              <a:rPr lang="en-US" dirty="0">
                <a:solidFill>
                  <a:schemeClr val="tx1">
                    <a:lumMod val="65000"/>
                    <a:lumOff val="35000"/>
                  </a:schemeClr>
                </a:solidFill>
              </a:rPr>
              <a:t>     </a:t>
            </a:r>
            <a:r>
              <a:rPr lang="en-US" b="0" dirty="0">
                <a:solidFill>
                  <a:schemeClr val="tx1">
                    <a:lumMod val="65000"/>
                    <a:lumOff val="35000"/>
                  </a:schemeClr>
                </a:solidFill>
              </a:rPr>
              <a:t>- Run 20 controls over 20 days [CLSI 24-A3 guidelines]</a:t>
            </a:r>
          </a:p>
          <a:p>
            <a:pPr algn="l" rtl="0"/>
            <a:r>
              <a:rPr lang="en-US" b="0" dirty="0">
                <a:solidFill>
                  <a:schemeClr val="tx1">
                    <a:lumMod val="65000"/>
                    <a:lumOff val="35000"/>
                  </a:schemeClr>
                </a:solidFill>
              </a:rPr>
              <a:t>     - Measure Mean and SD.</a:t>
            </a:r>
          </a:p>
          <a:p>
            <a:pPr algn="just" rtl="0"/>
            <a:r>
              <a:rPr lang="en-US" b="0" dirty="0">
                <a:solidFill>
                  <a:schemeClr val="tx1">
                    <a:lumMod val="65000"/>
                    <a:lumOff val="35000"/>
                  </a:schemeClr>
                </a:solidFill>
              </a:rPr>
              <a:t>     - Label a graph for the </a:t>
            </a:r>
            <a:r>
              <a:rPr lang="en-US" b="0" dirty="0" err="1">
                <a:solidFill>
                  <a:schemeClr val="tx1">
                    <a:lumMod val="65000"/>
                    <a:lumOff val="35000"/>
                  </a:schemeClr>
                </a:solidFill>
              </a:rPr>
              <a:t>analyte</a:t>
            </a:r>
            <a:r>
              <a:rPr lang="en-US" b="0" dirty="0">
                <a:solidFill>
                  <a:schemeClr val="tx1">
                    <a:lumMod val="65000"/>
                    <a:lumOff val="35000"/>
                  </a:schemeClr>
                </a:solidFill>
              </a:rPr>
              <a:t>, control level, control lot #, month, initials.</a:t>
            </a:r>
          </a:p>
          <a:p>
            <a:pPr algn="just" rtl="0"/>
            <a:r>
              <a:rPr lang="en-US" b="0" dirty="0">
                <a:solidFill>
                  <a:schemeClr val="tx1">
                    <a:lumMod val="65000"/>
                    <a:lumOff val="35000"/>
                  </a:schemeClr>
                </a:solidFill>
              </a:rPr>
              <a:t>     - Plot values of -3SD, -2SD, -1SD, Mean, +1SD, +2SD, +3SD, in an </a:t>
            </a:r>
          </a:p>
          <a:p>
            <a:pPr algn="just" rtl="0"/>
            <a:r>
              <a:rPr lang="en-US" b="0" dirty="0">
                <a:solidFill>
                  <a:schemeClr val="tx1">
                    <a:lumMod val="65000"/>
                    <a:lumOff val="35000"/>
                  </a:schemeClr>
                </a:solidFill>
              </a:rPr>
              <a:t>       ascending order on Y-axis at equal distance.</a:t>
            </a:r>
          </a:p>
          <a:p>
            <a:pPr algn="l" rtl="0"/>
            <a:r>
              <a:rPr lang="en-US" b="0" dirty="0">
                <a:solidFill>
                  <a:schemeClr val="tx1">
                    <a:lumMod val="65000"/>
                    <a:lumOff val="35000"/>
                  </a:schemeClr>
                </a:solidFill>
              </a:rPr>
              <a:t>     - Plot time of running the control </a:t>
            </a:r>
            <a:r>
              <a:rPr lang="en-US" b="0" dirty="0" err="1">
                <a:solidFill>
                  <a:schemeClr val="tx1">
                    <a:lumMod val="65000"/>
                    <a:lumOff val="35000"/>
                  </a:schemeClr>
                </a:solidFill>
              </a:rPr>
              <a:t>eg</a:t>
            </a:r>
            <a:r>
              <a:rPr lang="en-US" b="0" dirty="0">
                <a:solidFill>
                  <a:schemeClr val="tx1">
                    <a:lumMod val="65000"/>
                    <a:lumOff val="35000"/>
                  </a:schemeClr>
                </a:solidFill>
              </a:rPr>
              <a:t> in Days on X-axis.</a:t>
            </a:r>
          </a:p>
          <a:p>
            <a:pPr algn="l" rtl="0"/>
            <a:r>
              <a:rPr lang="en-US" b="0" dirty="0">
                <a:solidFill>
                  <a:schemeClr val="tx1">
                    <a:lumMod val="65000"/>
                    <a:lumOff val="35000"/>
                  </a:schemeClr>
                </a:solidFill>
              </a:rPr>
              <a:t>     - Join two lines drawn from the day and from the control result and </a:t>
            </a:r>
          </a:p>
          <a:p>
            <a:pPr algn="l" rtl="0"/>
            <a:r>
              <a:rPr lang="en-US" b="0" dirty="0">
                <a:solidFill>
                  <a:schemeClr val="tx1">
                    <a:lumMod val="65000"/>
                    <a:lumOff val="35000"/>
                  </a:schemeClr>
                </a:solidFill>
              </a:rPr>
              <a:t>       mark a circle where these two intersect. Join consecutive circles with a </a:t>
            </a:r>
          </a:p>
          <a:p>
            <a:pPr algn="l" rtl="0"/>
            <a:r>
              <a:rPr lang="en-US" b="0" dirty="0">
                <a:solidFill>
                  <a:schemeClr val="tx1">
                    <a:lumMod val="65000"/>
                    <a:lumOff val="35000"/>
                  </a:schemeClr>
                </a:solidFill>
              </a:rPr>
              <a:t>       straight line.</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357849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ar-SA"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0104" y="685800"/>
            <a:ext cx="368489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176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711427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5723" y="2746077"/>
            <a:ext cx="2133600" cy="197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77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D64CCF-B637-F522-F48F-EB16A446DBB1}"/>
              </a:ext>
            </a:extLst>
          </p:cNvPr>
          <p:cNvSpPr>
            <a:spLocks noGrp="1"/>
          </p:cNvSpPr>
          <p:nvPr>
            <p:ph type="title"/>
          </p:nvPr>
        </p:nvSpPr>
        <p:spPr>
          <a:xfrm>
            <a:off x="457200" y="152718"/>
            <a:ext cx="7620000" cy="1371600"/>
          </a:xfrm>
        </p:spPr>
        <p:txBody>
          <a:bodyPr/>
          <a:lstStyle/>
          <a:p>
            <a:pPr algn="ctr"/>
            <a:r>
              <a:rPr lang="en-US" dirty="0">
                <a:solidFill>
                  <a:schemeClr val="accent3">
                    <a:lumMod val="75000"/>
                  </a:schemeClr>
                </a:solidFill>
              </a:rPr>
              <a:t>Quiz:</a:t>
            </a:r>
          </a:p>
        </p:txBody>
      </p:sp>
      <p:sp>
        <p:nvSpPr>
          <p:cNvPr id="3" name="Content Placeholder 2">
            <a:extLst>
              <a:ext uri="{FF2B5EF4-FFF2-40B4-BE49-F238E27FC236}">
                <a16:creationId xmlns="" xmlns:a16="http://schemas.microsoft.com/office/drawing/2014/main" id="{D6E1F354-989E-8CD8-057C-1B3E737B6EE5}"/>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 xmlns:a16="http://schemas.microsoft.com/office/drawing/2014/main" id="{F46B33E1-3262-2172-58C8-3F5517F94F2E}"/>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273591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472531"/>
            <a:ext cx="45720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845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2396331"/>
            <a:ext cx="49149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19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112" y="2472531"/>
            <a:ext cx="52101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220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8325" y="2439194"/>
            <a:ext cx="48577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65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pPr rtl="0"/>
            <a:r>
              <a:rPr lang="en-US" sz="2800" dirty="0">
                <a:solidFill>
                  <a:schemeClr val="accent4">
                    <a:lumMod val="50000"/>
                  </a:schemeClr>
                </a:solidFill>
              </a:rPr>
              <a:t>A. WHAT IS ACCURACY?</a:t>
            </a:r>
            <a:endParaRPr lang="ar-SA" sz="2800" dirty="0">
              <a:solidFill>
                <a:schemeClr val="accent4">
                  <a:lumMod val="50000"/>
                </a:schemeClr>
              </a:solidFill>
            </a:endParaRPr>
          </a:p>
        </p:txBody>
      </p:sp>
      <p:sp>
        <p:nvSpPr>
          <p:cNvPr id="3" name="Content Placeholder 2"/>
          <p:cNvSpPr>
            <a:spLocks noGrp="1"/>
          </p:cNvSpPr>
          <p:nvPr>
            <p:ph idx="1"/>
          </p:nvPr>
        </p:nvSpPr>
        <p:spPr>
          <a:xfrm>
            <a:off x="457200" y="1524000"/>
            <a:ext cx="7620000" cy="4602163"/>
          </a:xfrm>
        </p:spPr>
        <p:txBody>
          <a:bodyPr/>
          <a:lstStyle/>
          <a:p>
            <a:pPr marL="342900" indent="-342900" algn="l" rtl="0">
              <a:buFont typeface="Wingdings" panose="05000000000000000000" pitchFamily="2" charset="2"/>
              <a:buChar char="v"/>
            </a:pPr>
            <a:r>
              <a:rPr lang="en-US" dirty="0">
                <a:solidFill>
                  <a:schemeClr val="tx1">
                    <a:lumMod val="65000"/>
                    <a:lumOff val="35000"/>
                  </a:schemeClr>
                </a:solidFill>
              </a:rPr>
              <a:t>Closeness to the true value </a:t>
            </a:r>
          </a:p>
          <a:p>
            <a:pPr marL="342900" indent="-342900" algn="l" rtl="0">
              <a:buFont typeface="Wingdings" panose="05000000000000000000" pitchFamily="2" charset="2"/>
              <a:buChar char="v"/>
            </a:pPr>
            <a:r>
              <a:rPr lang="en-US" dirty="0">
                <a:solidFill>
                  <a:schemeClr val="tx1">
                    <a:lumMod val="65000"/>
                    <a:lumOff val="35000"/>
                  </a:schemeClr>
                </a:solidFill>
              </a:rPr>
              <a:t>Expressed as More or Less Accurate by using </a:t>
            </a:r>
            <a:r>
              <a:rPr lang="en-US" u="sng" dirty="0">
                <a:solidFill>
                  <a:schemeClr val="tx1">
                    <a:lumMod val="65000"/>
                    <a:lumOff val="35000"/>
                  </a:schemeClr>
                </a:solidFill>
              </a:rPr>
              <a:t>Percent  error.</a:t>
            </a:r>
          </a:p>
          <a:p>
            <a:pPr marL="342900" indent="-342900" algn="l" rtl="0">
              <a:buFont typeface="Wingdings" panose="05000000000000000000" pitchFamily="2" charset="2"/>
              <a:buChar char="v"/>
            </a:pPr>
            <a:r>
              <a:rPr lang="en-US" dirty="0">
                <a:solidFill>
                  <a:schemeClr val="tx1">
                    <a:lumMod val="65000"/>
                    <a:lumOff val="35000"/>
                  </a:schemeClr>
                </a:solidFill>
              </a:rPr>
              <a:t>The lower the percent error, the more accurate the measuring device.</a:t>
            </a:r>
          </a:p>
          <a:p>
            <a:pPr algn="l"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88565"/>
            <a:ext cx="11144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03" y="3657600"/>
            <a:ext cx="6042794" cy="100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912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550" y="2391569"/>
            <a:ext cx="50673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00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4037" y="2463006"/>
            <a:ext cx="48863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207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437790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p:txBody>
          <a:bodyPr>
            <a:normAutofit lnSpcReduction="10000"/>
          </a:bodyPr>
          <a:lstStyle/>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algn="l" rtl="0"/>
            <a:endParaRPr lang="en-US" sz="900" dirty="0"/>
          </a:p>
          <a:p>
            <a:pPr rtl="0"/>
            <a:r>
              <a:rPr lang="en-US" sz="900" dirty="0" err="1">
                <a:solidFill>
                  <a:schemeClr val="accent3">
                    <a:lumMod val="75000"/>
                  </a:schemeClr>
                </a:solidFill>
              </a:rPr>
              <a:t>Coutersy</a:t>
            </a:r>
            <a:r>
              <a:rPr lang="en-US" sz="900" dirty="0">
                <a:solidFill>
                  <a:schemeClr val="accent3">
                    <a:lumMod val="75000"/>
                  </a:schemeClr>
                </a:solidFill>
              </a:rPr>
              <a:t>: Westgard QC (</a:t>
            </a:r>
            <a:r>
              <a:rPr lang="en-US" sz="900" dirty="0">
                <a:solidFill>
                  <a:schemeClr val="accent3">
                    <a:lumMod val="75000"/>
                  </a:schemeClr>
                </a:solidFill>
                <a:hlinkClick r:id="rId3">
                  <a:extLst>
                    <a:ext uri="{A12FA001-AC4F-418D-AE19-62706E023703}">
                      <ahyp:hlinkClr xmlns="" xmlns:ahyp="http://schemas.microsoft.com/office/drawing/2018/hyperlinkcolor" val="tx"/>
                    </a:ext>
                  </a:extLst>
                </a:hlinkClick>
              </a:rPr>
              <a:t>www.westgard.com</a:t>
            </a:r>
            <a:r>
              <a:rPr lang="en-US" sz="900" dirty="0">
                <a:solidFill>
                  <a:schemeClr val="accent3">
                    <a:lumMod val="75000"/>
                  </a:schemeClr>
                </a:solidFill>
              </a:rPr>
              <a:t>)</a:t>
            </a:r>
          </a:p>
          <a:p>
            <a:endParaRPr lang="en-US" sz="900" dirty="0"/>
          </a:p>
          <a:p>
            <a:endParaRPr lang="en-US" sz="900" dirty="0"/>
          </a:p>
          <a:p>
            <a:pPr algn="l" rtl="0"/>
            <a:endParaRPr lang="ar-SA" sz="900" dirty="0"/>
          </a:p>
        </p:txBody>
      </p:sp>
    </p:spTree>
    <p:extLst>
      <p:ext uri="{BB962C8B-B14F-4D97-AF65-F5344CB8AC3E}">
        <p14:creationId xmlns:p14="http://schemas.microsoft.com/office/powerpoint/2010/main" val="1066409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pPr rtl="0"/>
            <a:r>
              <a:rPr lang="ar-SA" sz="2800" dirty="0">
                <a:solidFill>
                  <a:srgbClr val="E35617"/>
                </a:solidFill>
              </a:rPr>
              <a:t> </a:t>
            </a:r>
            <a:r>
              <a:rPr lang="en-US" sz="2800" dirty="0">
                <a:solidFill>
                  <a:srgbClr val="E35617"/>
                </a:solidFill>
              </a:rPr>
              <a:t> Random vs systematic error:</a:t>
            </a:r>
            <a:endParaRPr lang="ar-SA" sz="2800" dirty="0">
              <a:solidFill>
                <a:srgbClr val="E3561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3" name="Content Placeholder 2"/>
          <p:cNvSpPr>
            <a:spLocks noGrp="1"/>
          </p:cNvSpPr>
          <p:nvPr>
            <p:ph idx="1"/>
          </p:nvPr>
        </p:nvSpPr>
        <p:spPr>
          <a:xfrm>
            <a:off x="457200" y="1524000"/>
            <a:ext cx="7620000" cy="4602163"/>
          </a:xfrm>
        </p:spPr>
        <p:txBody>
          <a:bodyPr/>
          <a:lstStyle/>
          <a:p>
            <a:pPr algn="l" rtl="0"/>
            <a:r>
              <a:rPr lang="en-US" dirty="0"/>
              <a:t>Why to type an error?</a:t>
            </a:r>
          </a:p>
          <a:p>
            <a:pPr algn="l" rtl="0"/>
            <a:r>
              <a:rPr lang="en-US" dirty="0"/>
              <a:t>What are the types of error detected by IQC?</a:t>
            </a:r>
          </a:p>
          <a:p>
            <a:pPr algn="l" rtl="0"/>
            <a:endParaRPr lang="ar-SA" dirty="0"/>
          </a:p>
        </p:txBody>
      </p:sp>
      <p:graphicFrame>
        <p:nvGraphicFramePr>
          <p:cNvPr id="8" name="Table 7"/>
          <p:cNvGraphicFramePr>
            <a:graphicFrameLocks noGrp="1"/>
          </p:cNvGraphicFramePr>
          <p:nvPr>
            <p:extLst>
              <p:ext uri="{D42A27DB-BD31-4B8C-83A1-F6EECF244321}">
                <p14:modId xmlns:p14="http://schemas.microsoft.com/office/powerpoint/2010/main" val="863143714"/>
              </p:ext>
            </p:extLst>
          </p:nvPr>
        </p:nvGraphicFramePr>
        <p:xfrm>
          <a:off x="533400" y="2819400"/>
          <a:ext cx="7010400" cy="2794254"/>
        </p:xfrm>
        <a:graphic>
          <a:graphicData uri="http://schemas.openxmlformats.org/drawingml/2006/table">
            <a:tbl>
              <a:tblPr firstRow="1" firstCol="1" bandRow="1">
                <a:tableStyleId>{7DF18680-E054-41AD-8BC1-D1AEF772440D}</a:tableStyleId>
              </a:tblPr>
              <a:tblGrid>
                <a:gridCol w="1787158">
                  <a:extLst>
                    <a:ext uri="{9D8B030D-6E8A-4147-A177-3AD203B41FA5}">
                      <a16:colId xmlns="" xmlns:a16="http://schemas.microsoft.com/office/drawing/2014/main" val="20000"/>
                    </a:ext>
                  </a:extLst>
                </a:gridCol>
                <a:gridCol w="1787158">
                  <a:extLst>
                    <a:ext uri="{9D8B030D-6E8A-4147-A177-3AD203B41FA5}">
                      <a16:colId xmlns="" xmlns:a16="http://schemas.microsoft.com/office/drawing/2014/main" val="20001"/>
                    </a:ext>
                  </a:extLst>
                </a:gridCol>
                <a:gridCol w="1718042">
                  <a:extLst>
                    <a:ext uri="{9D8B030D-6E8A-4147-A177-3AD203B41FA5}">
                      <a16:colId xmlns="" xmlns:a16="http://schemas.microsoft.com/office/drawing/2014/main" val="20002"/>
                    </a:ext>
                  </a:extLst>
                </a:gridCol>
                <a:gridCol w="1718042">
                  <a:extLst>
                    <a:ext uri="{9D8B030D-6E8A-4147-A177-3AD203B41FA5}">
                      <a16:colId xmlns="" xmlns:a16="http://schemas.microsoft.com/office/drawing/2014/main" val="20003"/>
                    </a:ext>
                  </a:extLst>
                </a:gridCol>
              </a:tblGrid>
              <a:tr h="0">
                <a:tc>
                  <a:txBody>
                    <a:bodyPr/>
                    <a:lstStyle/>
                    <a:p>
                      <a:pPr algn="l" rtl="0">
                        <a:lnSpc>
                          <a:spcPct val="115000"/>
                        </a:lnSpc>
                        <a:spcAft>
                          <a:spcPts val="1000"/>
                        </a:spcAft>
                      </a:pPr>
                      <a:r>
                        <a:rPr lang="en-US" sz="1100" dirty="0">
                          <a:effectLst/>
                        </a:rPr>
                        <a:t> </a:t>
                      </a:r>
                      <a:endParaRPr lang="en-US" sz="1100" dirty="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Random</a:t>
                      </a:r>
                      <a:endParaRPr lang="en-US" sz="1100">
                        <a:effectLst/>
                        <a:latin typeface="Calibri"/>
                        <a:ea typeface="Calibri"/>
                        <a:cs typeface="Arial"/>
                      </a:endParaRPr>
                    </a:p>
                  </a:txBody>
                  <a:tcPr marL="54610" marR="54610" marT="9525" marB="0"/>
                </a:tc>
                <a:tc>
                  <a:txBody>
                    <a:bodyPr/>
                    <a:lstStyle/>
                    <a:p>
                      <a:pPr>
                        <a:lnSpc>
                          <a:spcPct val="115000"/>
                        </a:lnSpc>
                      </a:pPr>
                      <a:endParaRPr lang="en-US" sz="1100">
                        <a:effectLst/>
                        <a:latin typeface="Calibri"/>
                      </a:endParaRPr>
                    </a:p>
                  </a:txBody>
                  <a:tcPr marL="54610" marR="54610" marT="9525" marB="0"/>
                </a:tc>
                <a:tc>
                  <a:txBody>
                    <a:bodyPr/>
                    <a:lstStyle/>
                    <a:p>
                      <a:pPr algn="l" rtl="0">
                        <a:lnSpc>
                          <a:spcPct val="115000"/>
                        </a:lnSpc>
                        <a:spcAft>
                          <a:spcPts val="1000"/>
                        </a:spcAft>
                      </a:pPr>
                      <a:r>
                        <a:rPr lang="en-US" sz="1100">
                          <a:effectLst/>
                        </a:rPr>
                        <a:t>Systematic</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0"/>
                  </a:ext>
                </a:extLst>
              </a:tr>
              <a:tr h="0">
                <a:tc>
                  <a:txBody>
                    <a:bodyPr/>
                    <a:lstStyle/>
                    <a:p>
                      <a:pPr algn="l" rtl="0">
                        <a:lnSpc>
                          <a:spcPct val="115000"/>
                        </a:lnSpc>
                        <a:spcAft>
                          <a:spcPts val="1000"/>
                        </a:spcAft>
                      </a:pPr>
                      <a:r>
                        <a:rPr lang="en-US" sz="1100">
                          <a:effectLst/>
                        </a:rPr>
                        <a:t>Definition</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Unpredictable event without direction</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dirty="0">
                          <a:effectLst/>
                        </a:rPr>
                        <a:t>Predictable event with direction</a:t>
                      </a:r>
                      <a:endParaRPr lang="en-US" sz="1100" dirty="0">
                        <a:effectLst/>
                        <a:latin typeface="Calibri"/>
                        <a:ea typeface="Calibri"/>
                        <a:cs typeface="Arial"/>
                      </a:endParaRPr>
                    </a:p>
                  </a:txBody>
                  <a:tcPr marL="54610" marR="54610" marT="9525" marB="0"/>
                </a:tc>
                <a:extLst>
                  <a:ext uri="{0D108BD9-81ED-4DB2-BD59-A6C34878D82A}">
                    <a16:rowId xmlns="" xmlns:a16="http://schemas.microsoft.com/office/drawing/2014/main" val="10001"/>
                  </a:ext>
                </a:extLst>
              </a:tr>
              <a:tr h="0">
                <a:tc rowSpan="3">
                  <a:txBody>
                    <a:bodyPr/>
                    <a:lstStyle/>
                    <a:p>
                      <a:pPr algn="l" rtl="0">
                        <a:lnSpc>
                          <a:spcPct val="115000"/>
                        </a:lnSpc>
                        <a:spcAft>
                          <a:spcPts val="1000"/>
                        </a:spcAft>
                      </a:pPr>
                      <a:r>
                        <a:rPr lang="en-US" sz="1100">
                          <a:effectLst/>
                        </a:rPr>
                        <a:t>Significance</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Chances of recurrence are unknown</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Chances of recurrence are known</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2"/>
                  </a:ext>
                </a:extLst>
              </a:tr>
              <a:tr h="0">
                <a:tc vMerge="1">
                  <a:txBody>
                    <a:bodyPr/>
                    <a:lstStyle/>
                    <a:p>
                      <a:pPr rtl="1"/>
                      <a:endParaRPr lang="ar-SA"/>
                    </a:p>
                  </a:txBody>
                  <a:tcPr/>
                </a:tc>
                <a:tc>
                  <a:txBody>
                    <a:bodyPr/>
                    <a:lstStyle/>
                    <a:p>
                      <a:pPr algn="l" rtl="0">
                        <a:lnSpc>
                          <a:spcPct val="115000"/>
                        </a:lnSpc>
                        <a:spcAft>
                          <a:spcPts val="1000"/>
                        </a:spcAft>
                      </a:pPr>
                      <a:r>
                        <a:rPr lang="en-US" sz="1100">
                          <a:effectLst/>
                        </a:rPr>
                        <a:t>Specific cause</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Specific cause</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3"/>
                  </a:ext>
                </a:extLst>
              </a:tr>
              <a:tr h="0">
                <a:tc vMerge="1">
                  <a:txBody>
                    <a:bodyPr/>
                    <a:lstStyle/>
                    <a:p>
                      <a:pPr rtl="1"/>
                      <a:endParaRPr lang="ar-SA"/>
                    </a:p>
                  </a:txBody>
                  <a:tcPr/>
                </a:tc>
                <a:tc>
                  <a:txBody>
                    <a:bodyPr/>
                    <a:lstStyle/>
                    <a:p>
                      <a:pPr algn="l" rtl="0">
                        <a:lnSpc>
                          <a:spcPct val="115000"/>
                        </a:lnSpc>
                        <a:spcAft>
                          <a:spcPts val="1000"/>
                        </a:spcAft>
                      </a:pPr>
                      <a:r>
                        <a:rPr lang="en-US" sz="1100">
                          <a:effectLst/>
                        </a:rPr>
                        <a:t>Effect on patient's result is unknown</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Effect on patient's result is known</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4"/>
                  </a:ext>
                </a:extLst>
              </a:tr>
              <a:tr h="0">
                <a:tc>
                  <a:txBody>
                    <a:bodyPr/>
                    <a:lstStyle/>
                    <a:p>
                      <a:pPr marL="54610" algn="l" rtl="0">
                        <a:lnSpc>
                          <a:spcPct val="115000"/>
                        </a:lnSpc>
                        <a:spcAft>
                          <a:spcPts val="1000"/>
                        </a:spcAft>
                      </a:pPr>
                      <a:r>
                        <a:rPr lang="en-US" sz="1100">
                          <a:effectLst/>
                        </a:rPr>
                        <a:t>When you can't miss it?</a:t>
                      </a:r>
                      <a:endParaRPr lang="en-US" sz="1100">
                        <a:effectLst/>
                        <a:latin typeface="Calibri"/>
                        <a:ea typeface="Calibri"/>
                        <a:cs typeface="Arial"/>
                      </a:endParaRPr>
                    </a:p>
                  </a:txBody>
                  <a:tcPr marL="0" marR="0" marT="0" marB="0"/>
                </a:tc>
                <a:tc gridSpan="3">
                  <a:txBody>
                    <a:bodyPr/>
                    <a:lstStyle/>
                    <a:p>
                      <a:pPr algn="ctr" rtl="0">
                        <a:lnSpc>
                          <a:spcPct val="115000"/>
                        </a:lnSpc>
                        <a:spcAft>
                          <a:spcPts val="1000"/>
                        </a:spcAft>
                      </a:pPr>
                      <a:r>
                        <a:rPr lang="en-US" sz="1100">
                          <a:effectLst/>
                        </a:rPr>
                        <a:t>1</a:t>
                      </a:r>
                      <a:r>
                        <a:rPr lang="en-US" sz="1100" baseline="-25000">
                          <a:effectLst/>
                        </a:rPr>
                        <a:t>3S</a:t>
                      </a:r>
                      <a:endParaRPr lang="en-US" sz="1100">
                        <a:effectLst/>
                        <a:latin typeface="Calibri"/>
                        <a:ea typeface="Calibri"/>
                        <a:cs typeface="Arial"/>
                      </a:endParaRPr>
                    </a:p>
                  </a:txBody>
                  <a:tcPr marL="54610" marR="54610" marT="9525" marB="0" anchor="ctr"/>
                </a:tc>
                <a:tc hMerge="1">
                  <a:txBody>
                    <a:bodyPr/>
                    <a:lstStyle/>
                    <a:p>
                      <a:pPr rtl="1"/>
                      <a:endParaRPr lang="ar-SA"/>
                    </a:p>
                  </a:txBody>
                  <a:tcPr/>
                </a:tc>
                <a:tc hMerge="1">
                  <a:txBody>
                    <a:bodyPr/>
                    <a:lstStyle/>
                    <a:p>
                      <a:pPr rtl="1"/>
                      <a:endParaRPr lang="ar-SA"/>
                    </a:p>
                  </a:txBody>
                  <a:tcPr/>
                </a:tc>
                <a:extLst>
                  <a:ext uri="{0D108BD9-81ED-4DB2-BD59-A6C34878D82A}">
                    <a16:rowId xmlns="" xmlns:a16="http://schemas.microsoft.com/office/drawing/2014/main" val="10005"/>
                  </a:ext>
                </a:extLst>
              </a:tr>
              <a:tr h="0">
                <a:tc>
                  <a:txBody>
                    <a:bodyPr/>
                    <a:lstStyle/>
                    <a:p>
                      <a:pPr marL="54610" algn="l" rtl="0">
                        <a:lnSpc>
                          <a:spcPct val="115000"/>
                        </a:lnSpc>
                        <a:spcAft>
                          <a:spcPts val="1000"/>
                        </a:spcAft>
                      </a:pPr>
                      <a:r>
                        <a:rPr lang="en-US" sz="1100">
                          <a:effectLst/>
                        </a:rPr>
                        <a:t>Can the error hide?</a:t>
                      </a:r>
                      <a:endParaRPr lang="en-US" sz="1100">
                        <a:effectLst/>
                        <a:latin typeface="Calibri"/>
                        <a:ea typeface="Calibri"/>
                        <a:cs typeface="Arial"/>
                      </a:endParaRPr>
                    </a:p>
                  </a:txBody>
                  <a:tcPr marL="0" marR="0" marT="0" marB="0" anchor="ctr"/>
                </a:tc>
                <a:tc>
                  <a:txBody>
                    <a:bodyPr/>
                    <a:lstStyle/>
                    <a:p>
                      <a:pPr algn="l" rtl="0">
                        <a:lnSpc>
                          <a:spcPct val="115000"/>
                        </a:lnSpc>
                        <a:spcAft>
                          <a:spcPts val="1000"/>
                        </a:spcAft>
                      </a:pPr>
                      <a:r>
                        <a:rPr lang="en-US" sz="1100" dirty="0">
                          <a:effectLst/>
                        </a:rPr>
                        <a:t>Yes</a:t>
                      </a:r>
                      <a:endParaRPr lang="en-US" sz="1100" dirty="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Yes</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6"/>
                  </a:ext>
                </a:extLst>
              </a:tr>
              <a:tr h="0">
                <a:tc>
                  <a:txBody>
                    <a:bodyPr/>
                    <a:lstStyle/>
                    <a:p>
                      <a:pPr algn="l" rtl="0">
                        <a:lnSpc>
                          <a:spcPct val="115000"/>
                        </a:lnSpc>
                        <a:spcAft>
                          <a:spcPts val="1000"/>
                        </a:spcAft>
                      </a:pPr>
                      <a:r>
                        <a:rPr lang="en-US" sz="1100">
                          <a:effectLst/>
                        </a:rPr>
                        <a:t> Clarity:</a:t>
                      </a:r>
                      <a:endParaRPr lang="en-US" sz="1100">
                        <a:effectLst/>
                        <a:latin typeface="Calibri"/>
                        <a:ea typeface="Calibri"/>
                        <a:cs typeface="Arial"/>
                      </a:endParaRPr>
                    </a:p>
                  </a:txBody>
                  <a:tcPr marL="0" marR="0" marT="0" marB="0"/>
                </a:tc>
                <a:tc>
                  <a:txBody>
                    <a:bodyPr/>
                    <a:lstStyle/>
                    <a:p>
                      <a:pPr algn="l" rtl="0">
                        <a:lnSpc>
                          <a:spcPct val="115000"/>
                        </a:lnSpc>
                        <a:spcAft>
                          <a:spcPts val="1000"/>
                        </a:spcAft>
                      </a:pPr>
                      <a:r>
                        <a:rPr lang="en-US" sz="1100">
                          <a:effectLst/>
                        </a:rPr>
                        <a:t>Unclear when using single rule</a:t>
                      </a:r>
                      <a:endParaRPr lang="en-US" sz="1100">
                        <a:effectLst/>
                        <a:latin typeface="Calibri"/>
                        <a:ea typeface="Calibri"/>
                        <a:cs typeface="Arial"/>
                      </a:endParaRPr>
                    </a:p>
                  </a:txBody>
                  <a:tcPr marL="54610" marR="54610" marT="9525" marB="0"/>
                </a:tc>
                <a:tc>
                  <a:txBody>
                    <a:bodyPr/>
                    <a:lstStyle/>
                    <a:p>
                      <a:pPr algn="ctr" rtl="0">
                        <a:lnSpc>
                          <a:spcPct val="115000"/>
                        </a:lnSpc>
                        <a:spcAft>
                          <a:spcPts val="1000"/>
                        </a:spcAft>
                      </a:pPr>
                      <a:r>
                        <a:rPr lang="en-US" sz="1100">
                          <a:effectLst/>
                        </a:rPr>
                        <a:t>Clear</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Unclear when using single rule</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7"/>
                  </a:ext>
                </a:extLst>
              </a:tr>
              <a:tr h="0">
                <a:tc>
                  <a:txBody>
                    <a:bodyPr/>
                    <a:lstStyle/>
                    <a:p>
                      <a:pPr algn="l" rtl="0">
                        <a:lnSpc>
                          <a:spcPct val="115000"/>
                        </a:lnSpc>
                        <a:spcAft>
                          <a:spcPts val="1000"/>
                        </a:spcAft>
                      </a:pPr>
                      <a:r>
                        <a:rPr lang="en-US" sz="1100">
                          <a:effectLst/>
                        </a:rPr>
                        <a:t>When?</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When value is within 3SD</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When value is within 3SD</a:t>
                      </a:r>
                      <a:endParaRPr lang="en-US" sz="1100">
                        <a:effectLst/>
                        <a:latin typeface="Calibri"/>
                        <a:ea typeface="Calibri"/>
                        <a:cs typeface="Arial"/>
                      </a:endParaRPr>
                    </a:p>
                  </a:txBody>
                  <a:tcPr marL="54610" marR="54610" marT="9525" marB="0"/>
                </a:tc>
                <a:extLst>
                  <a:ext uri="{0D108BD9-81ED-4DB2-BD59-A6C34878D82A}">
                    <a16:rowId xmlns="" xmlns:a16="http://schemas.microsoft.com/office/drawing/2014/main" val="10008"/>
                  </a:ext>
                </a:extLst>
              </a:tr>
              <a:tr h="0">
                <a:tc>
                  <a:txBody>
                    <a:bodyPr/>
                    <a:lstStyle/>
                    <a:p>
                      <a:pPr algn="l" rtl="0">
                        <a:lnSpc>
                          <a:spcPct val="115000"/>
                        </a:lnSpc>
                        <a:spcAft>
                          <a:spcPts val="1000"/>
                        </a:spcAft>
                      </a:pPr>
                      <a:r>
                        <a:rPr lang="en-US" sz="1100">
                          <a:effectLst/>
                        </a:rPr>
                        <a:t>Using other rules?</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a:effectLst/>
                        </a:rPr>
                        <a:t>R</a:t>
                      </a:r>
                      <a:r>
                        <a:rPr lang="en-US" sz="1100" baseline="-25000">
                          <a:effectLst/>
                        </a:rPr>
                        <a:t>4S</a:t>
                      </a:r>
                      <a:endParaRPr lang="en-US" sz="1100">
                        <a:effectLst/>
                        <a:latin typeface="Calibri"/>
                        <a:ea typeface="Calibri"/>
                        <a:cs typeface="Arial"/>
                      </a:endParaRPr>
                    </a:p>
                  </a:txBody>
                  <a:tcPr marL="54610" marR="54610" marT="9525" marB="0"/>
                </a:tc>
                <a:tc>
                  <a:txBody>
                    <a:bodyPr/>
                    <a:lstStyle/>
                    <a:p>
                      <a:pPr algn="l" rtl="0">
                        <a:lnSpc>
                          <a:spcPct val="115000"/>
                        </a:lnSpc>
                        <a:spcAft>
                          <a:spcPts val="1000"/>
                        </a:spcAft>
                      </a:pPr>
                      <a:r>
                        <a:rPr lang="en-US" sz="1100">
                          <a:effectLst/>
                        </a:rPr>
                        <a:t> </a:t>
                      </a:r>
                      <a:endParaRPr lang="en-US" sz="1100">
                        <a:effectLst/>
                        <a:latin typeface="Calibri"/>
                        <a:ea typeface="Calibri"/>
                        <a:cs typeface="Arial"/>
                      </a:endParaRPr>
                    </a:p>
                  </a:txBody>
                  <a:tcPr marL="54610" marR="54610" marT="9525" marB="0" anchor="ctr"/>
                </a:tc>
                <a:tc>
                  <a:txBody>
                    <a:bodyPr/>
                    <a:lstStyle/>
                    <a:p>
                      <a:pPr algn="l" rtl="0">
                        <a:lnSpc>
                          <a:spcPct val="115000"/>
                        </a:lnSpc>
                        <a:spcAft>
                          <a:spcPts val="1000"/>
                        </a:spcAft>
                      </a:pPr>
                      <a:r>
                        <a:rPr lang="en-US" sz="1100" dirty="0">
                          <a:effectLst/>
                        </a:rPr>
                        <a:t>2</a:t>
                      </a:r>
                      <a:r>
                        <a:rPr lang="en-US" sz="1100" baseline="-25000" dirty="0">
                          <a:effectLst/>
                        </a:rPr>
                        <a:t>2S</a:t>
                      </a:r>
                      <a:r>
                        <a:rPr lang="en-US" sz="1100" dirty="0">
                          <a:effectLst/>
                        </a:rPr>
                        <a:t>, 4</a:t>
                      </a:r>
                      <a:r>
                        <a:rPr lang="en-US" sz="1100" baseline="-25000" dirty="0">
                          <a:effectLst/>
                        </a:rPr>
                        <a:t>1S</a:t>
                      </a:r>
                      <a:r>
                        <a:rPr lang="en-US" sz="1100" dirty="0">
                          <a:effectLst/>
                        </a:rPr>
                        <a:t>, 10</a:t>
                      </a:r>
                      <a:r>
                        <a:rPr lang="en-US" sz="1100" baseline="-25000" dirty="0">
                          <a:effectLst/>
                        </a:rPr>
                        <a:t>X</a:t>
                      </a:r>
                      <a:r>
                        <a:rPr lang="en-US" sz="1100" dirty="0">
                          <a:effectLst/>
                        </a:rPr>
                        <a:t>, 7</a:t>
                      </a:r>
                      <a:r>
                        <a:rPr lang="en-US" sz="1100" baseline="-25000" dirty="0">
                          <a:effectLst/>
                        </a:rPr>
                        <a:t>T</a:t>
                      </a:r>
                      <a:endParaRPr lang="en-US" sz="1100" dirty="0">
                        <a:effectLst/>
                        <a:latin typeface="Calibri"/>
                        <a:ea typeface="Calibri"/>
                        <a:cs typeface="Arial"/>
                      </a:endParaRPr>
                    </a:p>
                  </a:txBody>
                  <a:tcPr marL="54610" marR="54610" marT="9525"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694359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142682"/>
          </a:xfrm>
        </p:spPr>
        <p:txBody>
          <a:bodyPr>
            <a:normAutofit/>
          </a:bodyPr>
          <a:lstStyle/>
          <a:p>
            <a:r>
              <a:rPr lang="en-US" sz="2800" dirty="0">
                <a:solidFill>
                  <a:srgbClr val="EB530F"/>
                </a:solidFill>
              </a:rPr>
              <a:t>Troubleshooting </a:t>
            </a:r>
            <a:r>
              <a:rPr lang="en-US" sz="2800" dirty="0" err="1">
                <a:solidFill>
                  <a:srgbClr val="EB530F"/>
                </a:solidFill>
              </a:rPr>
              <a:t>iqc</a:t>
            </a:r>
            <a:r>
              <a:rPr lang="en-US" sz="2800" dirty="0">
                <a:solidFill>
                  <a:srgbClr val="EB530F"/>
                </a:solidFill>
              </a:rPr>
              <a:t> errors:</a:t>
            </a:r>
            <a:endParaRPr lang="ar-SA" sz="2800" dirty="0">
              <a:solidFill>
                <a:srgbClr val="EB530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9006744"/>
              </p:ext>
            </p:extLst>
          </p:nvPr>
        </p:nvGraphicFramePr>
        <p:xfrm>
          <a:off x="609600" y="1447800"/>
          <a:ext cx="7620000" cy="5228885"/>
        </p:xfrm>
        <a:graphic>
          <a:graphicData uri="http://schemas.openxmlformats.org/drawingml/2006/table">
            <a:tbl>
              <a:tblPr firstRow="1" firstCol="1" bandRow="1">
                <a:tableStyleId>{5C22544A-7EE6-4342-B048-85BDC9FD1C3A}</a:tableStyleId>
              </a:tblPr>
              <a:tblGrid>
                <a:gridCol w="1660717">
                  <a:extLst>
                    <a:ext uri="{9D8B030D-6E8A-4147-A177-3AD203B41FA5}">
                      <a16:colId xmlns="" xmlns:a16="http://schemas.microsoft.com/office/drawing/2014/main" val="20000"/>
                    </a:ext>
                  </a:extLst>
                </a:gridCol>
                <a:gridCol w="1660717">
                  <a:extLst>
                    <a:ext uri="{9D8B030D-6E8A-4147-A177-3AD203B41FA5}">
                      <a16:colId xmlns="" xmlns:a16="http://schemas.microsoft.com/office/drawing/2014/main" val="20001"/>
                    </a:ext>
                  </a:extLst>
                </a:gridCol>
                <a:gridCol w="2149283">
                  <a:extLst>
                    <a:ext uri="{9D8B030D-6E8A-4147-A177-3AD203B41FA5}">
                      <a16:colId xmlns="" xmlns:a16="http://schemas.microsoft.com/office/drawing/2014/main" val="20002"/>
                    </a:ext>
                  </a:extLst>
                </a:gridCol>
                <a:gridCol w="2149283">
                  <a:extLst>
                    <a:ext uri="{9D8B030D-6E8A-4147-A177-3AD203B41FA5}">
                      <a16:colId xmlns="" xmlns:a16="http://schemas.microsoft.com/office/drawing/2014/main" val="20003"/>
                    </a:ext>
                  </a:extLst>
                </a:gridCol>
              </a:tblGrid>
              <a:tr h="198181">
                <a:tc>
                  <a:txBody>
                    <a:bodyPr/>
                    <a:lstStyle/>
                    <a:p>
                      <a:pPr algn="l" rtl="0">
                        <a:lnSpc>
                          <a:spcPct val="115000"/>
                        </a:lnSpc>
                        <a:spcAft>
                          <a:spcPts val="0"/>
                        </a:spcAft>
                      </a:pPr>
                      <a:r>
                        <a:rPr lang="en-US" sz="1000" dirty="0">
                          <a:effectLst/>
                        </a:rPr>
                        <a:t> </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1000">
                          <a:effectLst/>
                        </a:rPr>
                        <a:t> </a:t>
                      </a:r>
                      <a:endParaRPr lang="en-US" sz="1000">
                        <a:effectLst/>
                        <a:latin typeface="Calibri"/>
                        <a:ea typeface="Calibri"/>
                        <a:cs typeface="Arial"/>
                      </a:endParaRPr>
                    </a:p>
                  </a:txBody>
                  <a:tcPr marL="64097" marR="64097" marT="0" marB="0"/>
                </a:tc>
                <a:tc>
                  <a:txBody>
                    <a:bodyPr/>
                    <a:lstStyle/>
                    <a:p>
                      <a:pPr algn="ctr" rtl="0">
                        <a:lnSpc>
                          <a:spcPct val="115000"/>
                        </a:lnSpc>
                        <a:spcAft>
                          <a:spcPts val="0"/>
                        </a:spcAft>
                      </a:pPr>
                      <a:r>
                        <a:rPr lang="en-US" sz="700" dirty="0">
                          <a:effectLst/>
                        </a:rPr>
                        <a:t>1</a:t>
                      </a:r>
                      <a:r>
                        <a:rPr lang="en-US" sz="700" baseline="-25000" dirty="0">
                          <a:effectLst/>
                        </a:rPr>
                        <a:t>3S</a:t>
                      </a:r>
                      <a:r>
                        <a:rPr lang="en-US" sz="700" dirty="0">
                          <a:effectLst/>
                        </a:rPr>
                        <a:t>, R</a:t>
                      </a:r>
                      <a:r>
                        <a:rPr lang="en-US" sz="700" baseline="-25000" dirty="0">
                          <a:effectLst/>
                        </a:rPr>
                        <a:t>4S</a:t>
                      </a:r>
                      <a:endParaRPr lang="en-US" sz="1000" dirty="0">
                        <a:effectLst/>
                        <a:latin typeface="Calibri"/>
                        <a:ea typeface="Calibri"/>
                        <a:cs typeface="Arial"/>
                      </a:endParaRPr>
                    </a:p>
                  </a:txBody>
                  <a:tcPr marL="64097" marR="64097" marT="0" marB="0"/>
                </a:tc>
                <a:tc>
                  <a:txBody>
                    <a:bodyPr/>
                    <a:lstStyle/>
                    <a:p>
                      <a:pPr algn="ctr" rtl="0">
                        <a:lnSpc>
                          <a:spcPct val="115000"/>
                        </a:lnSpc>
                        <a:spcAft>
                          <a:spcPts val="0"/>
                        </a:spcAft>
                      </a:pPr>
                      <a:r>
                        <a:rPr lang="en-US" sz="700">
                          <a:effectLst/>
                        </a:rPr>
                        <a:t>2</a:t>
                      </a:r>
                      <a:r>
                        <a:rPr lang="en-US" sz="700" baseline="-25000">
                          <a:effectLst/>
                        </a:rPr>
                        <a:t>2S</a:t>
                      </a:r>
                      <a:r>
                        <a:rPr lang="en-US" sz="700">
                          <a:effectLst/>
                        </a:rPr>
                        <a:t>, 4</a:t>
                      </a:r>
                      <a:r>
                        <a:rPr lang="en-US" sz="700" baseline="-25000">
                          <a:effectLst/>
                        </a:rPr>
                        <a:t>1S</a:t>
                      </a:r>
                      <a:r>
                        <a:rPr lang="en-US" sz="700">
                          <a:effectLst/>
                        </a:rPr>
                        <a:t>, 10</a:t>
                      </a:r>
                      <a:r>
                        <a:rPr lang="en-US" sz="700" baseline="-25000">
                          <a:effectLst/>
                        </a:rPr>
                        <a:t>X</a:t>
                      </a:r>
                      <a:r>
                        <a:rPr lang="en-US" sz="700">
                          <a:effectLst/>
                        </a:rPr>
                        <a:t>, 7</a:t>
                      </a:r>
                      <a:r>
                        <a:rPr lang="en-US" sz="700" baseline="-25000">
                          <a:effectLst/>
                        </a:rPr>
                        <a:t>T</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0"/>
                  </a:ext>
                </a:extLst>
              </a:tr>
              <a:tr h="144130">
                <a:tc rowSpan="6">
                  <a:txBody>
                    <a:bodyPr/>
                    <a:lstStyle/>
                    <a:p>
                      <a:pPr algn="l" rtl="0">
                        <a:lnSpc>
                          <a:spcPct val="115000"/>
                        </a:lnSpc>
                        <a:spcAft>
                          <a:spcPts val="0"/>
                        </a:spcAft>
                      </a:pPr>
                      <a:r>
                        <a:rPr lang="en-US" sz="700" dirty="0">
                          <a:effectLst/>
                        </a:rPr>
                        <a:t>CONTROL:</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Identity: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Interchanged control identity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Incorrect reference values </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1"/>
                  </a:ext>
                </a:extLst>
              </a:tr>
              <a:tr h="144130">
                <a:tc vMerge="1">
                  <a:txBody>
                    <a:bodyPr/>
                    <a:lstStyle/>
                    <a:p>
                      <a:pPr rtl="1"/>
                      <a:endParaRPr lang="ar-SA"/>
                    </a:p>
                  </a:txBody>
                  <a:tcPr/>
                </a:tc>
                <a:tc>
                  <a:txBody>
                    <a:bodyPr/>
                    <a:lstStyle/>
                    <a:p>
                      <a:pPr algn="l" rtl="0">
                        <a:lnSpc>
                          <a:spcPct val="115000"/>
                        </a:lnSpc>
                        <a:spcAft>
                          <a:spcPts val="0"/>
                        </a:spcAft>
                      </a:pPr>
                      <a:r>
                        <a:rPr lang="en-US" sz="700">
                          <a:effectLst/>
                        </a:rPr>
                        <a:t>Homogeneity: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Poor homogeneity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Improper preparation</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2"/>
                  </a:ext>
                </a:extLst>
              </a:tr>
              <a:tr h="144130">
                <a:tc vMerge="1">
                  <a:txBody>
                    <a:bodyPr/>
                    <a:lstStyle/>
                    <a:p>
                      <a:pPr rtl="1"/>
                      <a:endParaRPr lang="ar-SA"/>
                    </a:p>
                  </a:txBody>
                  <a:tcPr/>
                </a:tc>
                <a:tc>
                  <a:txBody>
                    <a:bodyPr/>
                    <a:lstStyle/>
                    <a:p>
                      <a:pPr algn="l" rtl="0">
                        <a:lnSpc>
                          <a:spcPct val="115000"/>
                        </a:lnSpc>
                        <a:spcAft>
                          <a:spcPts val="0"/>
                        </a:spcAft>
                      </a:pPr>
                      <a:r>
                        <a:rPr lang="en-US" sz="700">
                          <a:effectLst/>
                        </a:rPr>
                        <a:t>Volume: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Insufficient volume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3"/>
                  </a:ext>
                </a:extLst>
              </a:tr>
              <a:tr h="144130">
                <a:tc vMerge="1">
                  <a:txBody>
                    <a:bodyPr/>
                    <a:lstStyle/>
                    <a:p>
                      <a:pPr rtl="1"/>
                      <a:endParaRPr lang="ar-SA"/>
                    </a:p>
                  </a:txBody>
                  <a:tcPr/>
                </a:tc>
                <a:tc rowSpan="2">
                  <a:txBody>
                    <a:bodyPr/>
                    <a:lstStyle/>
                    <a:p>
                      <a:pPr algn="l" rtl="0">
                        <a:lnSpc>
                          <a:spcPct val="115000"/>
                        </a:lnSpc>
                        <a:spcAft>
                          <a:spcPts val="0"/>
                        </a:spcAft>
                      </a:pPr>
                      <a:r>
                        <a:rPr lang="en-US" sz="700">
                          <a:effectLst/>
                        </a:rPr>
                        <a:t>Quality: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Temperature change</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Expired</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4"/>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Hemolysis</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5"/>
                  </a:ext>
                </a:extLst>
              </a:tr>
              <a:tr h="144130">
                <a:tc vMerge="1">
                  <a:txBody>
                    <a:bodyPr/>
                    <a:lstStyle/>
                    <a:p>
                      <a:pPr rtl="1"/>
                      <a:endParaRPr lang="ar-SA"/>
                    </a:p>
                  </a:txBody>
                  <a:tcPr/>
                </a:tc>
                <a:tc>
                  <a:txBody>
                    <a:bodyPr/>
                    <a:lstStyle/>
                    <a:p>
                      <a:pPr algn="l" rtl="0">
                        <a:lnSpc>
                          <a:spcPct val="115000"/>
                        </a:lnSpc>
                        <a:spcAft>
                          <a:spcPts val="0"/>
                        </a:spcAft>
                      </a:pPr>
                      <a:r>
                        <a:rPr lang="en-US" sz="700">
                          <a:effectLst/>
                        </a:rPr>
                        <a:t>Contamination: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Aspirate line block</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Mixing</a:t>
                      </a:r>
                      <a:r>
                        <a:rPr lang="en-US" sz="700" baseline="0" dirty="0">
                          <a:effectLst/>
                        </a:rPr>
                        <a:t> two controls</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06"/>
                  </a:ext>
                </a:extLst>
              </a:tr>
              <a:tr h="288262">
                <a:tc rowSpan="3">
                  <a:txBody>
                    <a:bodyPr/>
                    <a:lstStyle/>
                    <a:p>
                      <a:pPr algn="l" rtl="0">
                        <a:lnSpc>
                          <a:spcPct val="115000"/>
                        </a:lnSpc>
                        <a:spcAft>
                          <a:spcPts val="0"/>
                        </a:spcAft>
                      </a:pPr>
                      <a:r>
                        <a:rPr lang="en-US" sz="700" dirty="0">
                          <a:effectLst/>
                        </a:rPr>
                        <a:t>OPERATOR:</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SOP:</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Failure to follow manufacturer’s instructions once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Failure to follow manufacturer’s instructions continuously</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7"/>
                  </a:ext>
                </a:extLst>
              </a:tr>
              <a:tr h="144130">
                <a:tc vMerge="1">
                  <a:txBody>
                    <a:bodyPr/>
                    <a:lstStyle/>
                    <a:p>
                      <a:pPr rtl="1"/>
                      <a:endParaRPr lang="ar-SA"/>
                    </a:p>
                  </a:txBody>
                  <a:tcPr/>
                </a:tc>
                <a:tc>
                  <a:txBody>
                    <a:bodyPr/>
                    <a:lstStyle/>
                    <a:p>
                      <a:pPr algn="l" rtl="0">
                        <a:lnSpc>
                          <a:spcPct val="115000"/>
                        </a:lnSpc>
                        <a:spcAft>
                          <a:spcPts val="0"/>
                        </a:spcAft>
                      </a:pPr>
                      <a:r>
                        <a:rPr lang="en-US" sz="700" dirty="0">
                          <a:effectLst/>
                        </a:rPr>
                        <a:t> </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Operator shortcut once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Operator shortcut continuously</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08"/>
                  </a:ext>
                </a:extLst>
              </a:tr>
              <a:tr h="144130">
                <a:tc vMerge="1">
                  <a:txBody>
                    <a:bodyPr/>
                    <a:lstStyle/>
                    <a:p>
                      <a:pPr rtl="1"/>
                      <a:endParaRPr lang="ar-SA"/>
                    </a:p>
                  </a:txBody>
                  <a:tcPr/>
                </a:tc>
                <a:tc>
                  <a:txBody>
                    <a:bodyPr/>
                    <a:lstStyle/>
                    <a:p>
                      <a:pPr algn="l" rtl="0">
                        <a:lnSpc>
                          <a:spcPct val="115000"/>
                        </a:lnSpc>
                        <a:spcAft>
                          <a:spcPts val="0"/>
                        </a:spcAft>
                      </a:pPr>
                      <a:r>
                        <a:rPr lang="en-US" sz="700">
                          <a:effectLst/>
                        </a:rPr>
                        <a:t>Preparation: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Poor pipetting technique once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09"/>
                  </a:ext>
                </a:extLst>
              </a:tr>
              <a:tr h="144130">
                <a:tc rowSpan="8">
                  <a:txBody>
                    <a:bodyPr/>
                    <a:lstStyle/>
                    <a:p>
                      <a:pPr algn="l" rtl="0">
                        <a:lnSpc>
                          <a:spcPct val="115000"/>
                        </a:lnSpc>
                        <a:spcAft>
                          <a:spcPts val="0"/>
                        </a:spcAft>
                      </a:pPr>
                      <a:r>
                        <a:rPr lang="en-US" sz="700">
                          <a:effectLst/>
                        </a:rPr>
                        <a:t>REAGENT:</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Homogeneity: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Improper mixing</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Improperly prepared reagent</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10"/>
                  </a:ext>
                </a:extLst>
              </a:tr>
              <a:tr h="144130">
                <a:tc vMerge="1">
                  <a:txBody>
                    <a:bodyPr/>
                    <a:lstStyle/>
                    <a:p>
                      <a:pPr rtl="1"/>
                      <a:endParaRPr lang="ar-SA"/>
                    </a:p>
                  </a:txBody>
                  <a:tcPr/>
                </a:tc>
                <a:tc>
                  <a:txBody>
                    <a:bodyPr/>
                    <a:lstStyle/>
                    <a:p>
                      <a:pPr algn="l" rtl="0">
                        <a:lnSpc>
                          <a:spcPct val="115000"/>
                        </a:lnSpc>
                        <a:spcAft>
                          <a:spcPts val="0"/>
                        </a:spcAft>
                      </a:pPr>
                      <a:r>
                        <a:rPr lang="en-US" sz="700">
                          <a:effectLst/>
                        </a:rPr>
                        <a:t>Volume: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endParaRPr lang="en-US" sz="1000" dirty="0">
                        <a:effectLst/>
                        <a:latin typeface="Calibri"/>
                        <a:ea typeface="Calibri"/>
                        <a:cs typeface="Arial"/>
                      </a:endParaRPr>
                    </a:p>
                  </a:txBody>
                  <a:tcPr marL="64097" marR="6409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800" dirty="0">
                          <a:effectLst/>
                        </a:rPr>
                        <a:t>Insufficient reagent</a:t>
                      </a:r>
                      <a:endParaRPr lang="en-US" sz="1100" dirty="0">
                        <a:effectLst/>
                        <a:latin typeface="Calibri"/>
                        <a:ea typeface="Calibri"/>
                        <a:cs typeface="Arial"/>
                      </a:endParaRPr>
                    </a:p>
                  </a:txBody>
                  <a:tcPr marL="64097" marR="64097" marT="0" marB="0"/>
                </a:tc>
                <a:extLst>
                  <a:ext uri="{0D108BD9-81ED-4DB2-BD59-A6C34878D82A}">
                    <a16:rowId xmlns="" xmlns:a16="http://schemas.microsoft.com/office/drawing/2014/main" val="10011"/>
                  </a:ext>
                </a:extLst>
              </a:tr>
              <a:tr h="144130">
                <a:tc vMerge="1">
                  <a:txBody>
                    <a:bodyPr/>
                    <a:lstStyle/>
                    <a:p>
                      <a:pPr rtl="1"/>
                      <a:endParaRPr lang="ar-SA"/>
                    </a:p>
                  </a:txBody>
                  <a:tcPr/>
                </a:tc>
                <a:tc>
                  <a:txBody>
                    <a:bodyPr/>
                    <a:lstStyle/>
                    <a:p>
                      <a:pPr algn="l" rtl="0">
                        <a:lnSpc>
                          <a:spcPct val="115000"/>
                        </a:lnSpc>
                        <a:spcAft>
                          <a:spcPts val="0"/>
                        </a:spcAft>
                      </a:pPr>
                      <a:r>
                        <a:rPr lang="en-US" sz="700">
                          <a:effectLst/>
                        </a:rPr>
                        <a:t>Identity: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Incorrectly installed reagent</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2"/>
                  </a:ext>
                </a:extLst>
              </a:tr>
              <a:tr h="144130">
                <a:tc vMerge="1">
                  <a:txBody>
                    <a:bodyPr/>
                    <a:lstStyle/>
                    <a:p>
                      <a:pPr rtl="1"/>
                      <a:endParaRPr lang="ar-SA"/>
                    </a:p>
                  </a:txBody>
                  <a:tcPr/>
                </a:tc>
                <a:tc rowSpan="3">
                  <a:txBody>
                    <a:bodyPr/>
                    <a:lstStyle/>
                    <a:p>
                      <a:pPr algn="l" rtl="0">
                        <a:lnSpc>
                          <a:spcPct val="115000"/>
                        </a:lnSpc>
                        <a:spcAft>
                          <a:spcPts val="0"/>
                        </a:spcAft>
                      </a:pPr>
                      <a:r>
                        <a:rPr lang="en-US" sz="700" dirty="0">
                          <a:effectLst/>
                        </a:rPr>
                        <a:t>Quality:</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Storage at improper temperature</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3"/>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Unverified reagent of new lot</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4"/>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Out of stability period</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5"/>
                  </a:ext>
                </a:extLst>
              </a:tr>
              <a:tr h="144130">
                <a:tc vMerge="1">
                  <a:txBody>
                    <a:bodyPr/>
                    <a:lstStyle/>
                    <a:p>
                      <a:pPr rtl="1"/>
                      <a:endParaRPr lang="ar-SA"/>
                    </a:p>
                  </a:txBody>
                  <a:tcPr/>
                </a:tc>
                <a:tc>
                  <a:txBody>
                    <a:bodyPr/>
                    <a:lstStyle/>
                    <a:p>
                      <a:pPr algn="l" rtl="0">
                        <a:lnSpc>
                          <a:spcPct val="115000"/>
                        </a:lnSpc>
                        <a:spcAft>
                          <a:spcPts val="0"/>
                        </a:spcAft>
                      </a:pPr>
                      <a:r>
                        <a:rPr lang="en-US" sz="700">
                          <a:effectLst/>
                        </a:rPr>
                        <a:t>Contamination: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 Mixing with other chemicals</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6"/>
                  </a:ext>
                </a:extLst>
              </a:tr>
              <a:tr h="144130">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 </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 </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17"/>
                  </a:ext>
                </a:extLst>
              </a:tr>
              <a:tr h="144130">
                <a:tc rowSpan="7">
                  <a:txBody>
                    <a:bodyPr/>
                    <a:lstStyle/>
                    <a:p>
                      <a:pPr algn="l" rtl="0">
                        <a:lnSpc>
                          <a:spcPct val="115000"/>
                        </a:lnSpc>
                        <a:spcAft>
                          <a:spcPts val="0"/>
                        </a:spcAft>
                      </a:pPr>
                      <a:r>
                        <a:rPr lang="en-US" sz="700">
                          <a:effectLst/>
                        </a:rPr>
                        <a:t>ANALYSER:</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Contamination: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Air bubble in lines</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High background count</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18"/>
                  </a:ext>
                </a:extLst>
              </a:tr>
              <a:tr h="288262">
                <a:tc vMerge="1">
                  <a:txBody>
                    <a:bodyPr/>
                    <a:lstStyle/>
                    <a:p>
                      <a:pPr rtl="1"/>
                      <a:endParaRPr lang="ar-SA"/>
                    </a:p>
                  </a:txBody>
                  <a:tcPr/>
                </a:tc>
                <a:tc>
                  <a:txBody>
                    <a:bodyPr/>
                    <a:lstStyle/>
                    <a:p>
                      <a:pPr algn="l" rtl="0">
                        <a:lnSpc>
                          <a:spcPct val="115000"/>
                        </a:lnSpc>
                        <a:spcAft>
                          <a:spcPts val="0"/>
                        </a:spcAft>
                      </a:pPr>
                      <a:r>
                        <a:rPr lang="en-US" sz="700" dirty="0">
                          <a:effectLst/>
                        </a:rPr>
                        <a:t>Reaction chamber:</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 </a:t>
                      </a:r>
                      <a:endParaRPr lang="en-US" sz="1000" dirty="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Temperature change in reaction chamber</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19"/>
                  </a:ext>
                </a:extLst>
              </a:tr>
              <a:tr h="144130">
                <a:tc vMerge="1">
                  <a:txBody>
                    <a:bodyPr/>
                    <a:lstStyle/>
                    <a:p>
                      <a:pPr rtl="1"/>
                      <a:endParaRPr lang="ar-SA"/>
                    </a:p>
                  </a:txBody>
                  <a:tcPr/>
                </a:tc>
                <a:tc rowSpan="4">
                  <a:txBody>
                    <a:bodyPr/>
                    <a:lstStyle/>
                    <a:p>
                      <a:pPr algn="l" rtl="0">
                        <a:lnSpc>
                          <a:spcPct val="115000"/>
                        </a:lnSpc>
                        <a:spcAft>
                          <a:spcPts val="0"/>
                        </a:spcAft>
                      </a:pPr>
                      <a:r>
                        <a:rPr lang="en-US" sz="700">
                          <a:effectLst/>
                        </a:rPr>
                        <a:t>Calibration: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Wrong calibration</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0"/>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Deteriorating calibration</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1"/>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Delayed maintenance</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22"/>
                  </a:ext>
                </a:extLst>
              </a:tr>
              <a:tr h="144130">
                <a:tc vMerge="1">
                  <a:txBody>
                    <a:bodyPr/>
                    <a:lstStyle/>
                    <a:p>
                      <a:pPr rtl="1"/>
                      <a:endParaRPr lang="ar-SA"/>
                    </a:p>
                  </a:txBody>
                  <a:tcPr/>
                </a:tc>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Incorrect maintenance</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3"/>
                  </a:ext>
                </a:extLst>
              </a:tr>
              <a:tr h="144130">
                <a:tc vMerge="1">
                  <a:txBody>
                    <a:bodyPr/>
                    <a:lstStyle/>
                    <a:p>
                      <a:pPr rtl="1"/>
                      <a:endParaRPr lang="ar-SA"/>
                    </a:p>
                  </a:txBody>
                  <a:tcPr/>
                </a:tc>
                <a:tc>
                  <a:txBody>
                    <a:bodyPr/>
                    <a:lstStyle/>
                    <a:p>
                      <a:pPr algn="l" rtl="0">
                        <a:lnSpc>
                          <a:spcPct val="115000"/>
                        </a:lnSpc>
                        <a:spcAft>
                          <a:spcPts val="0"/>
                        </a:spcAft>
                      </a:pPr>
                      <a:r>
                        <a:rPr lang="en-US" sz="700">
                          <a:effectLst/>
                        </a:rPr>
                        <a:t>Electricity:</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Temporary Fluctuation</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Deterioration in light source</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4"/>
                  </a:ext>
                </a:extLst>
              </a:tr>
              <a:tr h="144130">
                <a:tc rowSpan="6">
                  <a:txBody>
                    <a:bodyPr/>
                    <a:lstStyle/>
                    <a:p>
                      <a:pPr algn="l" rtl="0">
                        <a:lnSpc>
                          <a:spcPct val="115000"/>
                        </a:lnSpc>
                        <a:spcAft>
                          <a:spcPts val="0"/>
                        </a:spcAft>
                      </a:pPr>
                      <a:r>
                        <a:rPr lang="en-US" sz="700">
                          <a:effectLst/>
                        </a:rPr>
                        <a:t>OTHERS:</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Glassware: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Dirt</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ar-SA" sz="700">
                          <a:effectLst/>
                        </a:rPr>
                        <a:t> </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5"/>
                  </a:ext>
                </a:extLst>
              </a:tr>
              <a:tr h="144130">
                <a:tc vMerge="1">
                  <a:txBody>
                    <a:bodyPr/>
                    <a:lstStyle/>
                    <a:p>
                      <a:pPr rtl="1"/>
                      <a:endParaRPr lang="ar-SA"/>
                    </a:p>
                  </a:txBody>
                  <a:tcPr/>
                </a:tc>
                <a:tc>
                  <a:txBody>
                    <a:bodyPr/>
                    <a:lstStyle/>
                    <a:p>
                      <a:pPr algn="l" rtl="0">
                        <a:lnSpc>
                          <a:spcPct val="115000"/>
                        </a:lnSpc>
                        <a:spcAft>
                          <a:spcPts val="0"/>
                        </a:spcAft>
                      </a:pPr>
                      <a:r>
                        <a:rPr lang="en-US" sz="700">
                          <a:effectLst/>
                        </a:rPr>
                        <a:t>Pipette: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Clogged</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Deteriorating calibration of pipette</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6"/>
                  </a:ext>
                </a:extLst>
              </a:tr>
              <a:tr h="144130">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Imprecise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dirty="0">
                          <a:effectLst/>
                        </a:rPr>
                        <a:t> </a:t>
                      </a: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27"/>
                  </a:ext>
                </a:extLst>
              </a:tr>
              <a:tr h="144130">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en-US" sz="700">
                          <a:effectLst/>
                        </a:rPr>
                        <a:t>Bubble</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r>
                        <a:rPr lang="ar-SA" sz="700">
                          <a:effectLst/>
                        </a:rPr>
                        <a:t> </a:t>
                      </a:r>
                      <a:endParaRPr lang="en-US" sz="1000">
                        <a:effectLst/>
                        <a:latin typeface="Calibri"/>
                        <a:ea typeface="Calibri"/>
                        <a:cs typeface="Arial"/>
                      </a:endParaRPr>
                    </a:p>
                  </a:txBody>
                  <a:tcPr marL="64097" marR="64097" marT="0" marB="0"/>
                </a:tc>
                <a:extLst>
                  <a:ext uri="{0D108BD9-81ED-4DB2-BD59-A6C34878D82A}">
                    <a16:rowId xmlns="" xmlns:a16="http://schemas.microsoft.com/office/drawing/2014/main" val="10028"/>
                  </a:ext>
                </a:extLst>
              </a:tr>
              <a:tr h="291660">
                <a:tc vMerge="1">
                  <a:txBody>
                    <a:bodyPr/>
                    <a:lstStyle/>
                    <a:p>
                      <a:pPr rtl="1"/>
                      <a:endParaRPr lang="ar-SA"/>
                    </a:p>
                  </a:txBody>
                  <a:tcPr/>
                </a:tc>
                <a:tc>
                  <a:txBody>
                    <a:bodyPr/>
                    <a:lstStyle/>
                    <a:p>
                      <a:pPr algn="l" rtl="0">
                        <a:lnSpc>
                          <a:spcPct val="115000"/>
                        </a:lnSpc>
                        <a:spcAft>
                          <a:spcPts val="0"/>
                        </a:spcAft>
                      </a:pPr>
                      <a:r>
                        <a:rPr lang="en-US" sz="700">
                          <a:effectLst/>
                        </a:rPr>
                        <a:t>Environment:</a:t>
                      </a:r>
                      <a:endParaRPr lang="en-US" sz="1000">
                        <a:effectLst/>
                        <a:latin typeface="Calibri"/>
                        <a:ea typeface="Calibri"/>
                        <a:cs typeface="Arial"/>
                      </a:endParaRPr>
                    </a:p>
                  </a:txBody>
                  <a:tcPr marL="64097" marR="6409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ar-SA" sz="800" dirty="0">
                          <a:effectLst/>
                        </a:rPr>
                        <a:t> </a:t>
                      </a:r>
                      <a:r>
                        <a:rPr kumimoji="0" lang="en-US" sz="800" b="0" u="none" strike="noStrike" kern="1200" cap="none" spc="0" normalizeH="0" baseline="0" noProof="0" dirty="0">
                          <a:ln>
                            <a:noFill/>
                          </a:ln>
                          <a:solidFill>
                            <a:srgbClr val="000000"/>
                          </a:solidFill>
                          <a:effectLst/>
                          <a:uLnTx/>
                          <a:uFillTx/>
                        </a:rPr>
                        <a:t>Temperature variation</a:t>
                      </a:r>
                      <a:endParaRPr kumimoji="0" lang="en-US" sz="1100" b="0" u="none" strike="noStrike" kern="1200" cap="none" spc="0" normalizeH="0" baseline="0" noProof="0" dirty="0">
                        <a:ln>
                          <a:noFill/>
                        </a:ln>
                        <a:solidFill>
                          <a:srgbClr val="000000"/>
                        </a:solidFill>
                        <a:effectLst/>
                        <a:uLnTx/>
                        <a:uFillTx/>
                      </a:endParaRPr>
                    </a:p>
                    <a:p>
                      <a:pPr algn="l" rtl="0">
                        <a:lnSpc>
                          <a:spcPct val="115000"/>
                        </a:lnSpc>
                        <a:spcAft>
                          <a:spcPts val="0"/>
                        </a:spcAft>
                      </a:pPr>
                      <a:endParaRPr lang="en-US" sz="1000" dirty="0">
                        <a:effectLst/>
                        <a:latin typeface="Calibri"/>
                        <a:ea typeface="Calibri"/>
                        <a:cs typeface="Arial"/>
                      </a:endParaRPr>
                    </a:p>
                  </a:txBody>
                  <a:tcPr marL="64097" marR="6409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ar-SA" sz="700" dirty="0">
                          <a:effectLst/>
                        </a:rPr>
                        <a:t> </a:t>
                      </a:r>
                      <a:r>
                        <a:rPr kumimoji="0" lang="en-US" sz="700" b="0" u="none" strike="noStrike" kern="1200" cap="none" spc="0" normalizeH="0" baseline="0" noProof="0" dirty="0">
                          <a:ln>
                            <a:noFill/>
                          </a:ln>
                          <a:solidFill>
                            <a:srgbClr val="000000"/>
                          </a:solidFill>
                          <a:effectLst/>
                          <a:uLnTx/>
                          <a:uFillTx/>
                        </a:rPr>
                        <a:t>Temperature variation</a:t>
                      </a:r>
                      <a:endParaRPr kumimoji="0" lang="en-US" sz="1000" b="0" u="none" strike="noStrike" kern="1200" cap="none" spc="0" normalizeH="0" baseline="0" noProof="0" dirty="0">
                        <a:ln>
                          <a:noFill/>
                        </a:ln>
                        <a:solidFill>
                          <a:srgbClr val="000000"/>
                        </a:solidFill>
                        <a:effectLst/>
                        <a:uLnTx/>
                        <a:uFillTx/>
                      </a:endParaRPr>
                    </a:p>
                    <a:p>
                      <a:pPr algn="l" rtl="0">
                        <a:lnSpc>
                          <a:spcPct val="115000"/>
                        </a:lnSpc>
                        <a:spcAft>
                          <a:spcPts val="0"/>
                        </a:spcAft>
                      </a:pP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29"/>
                  </a:ext>
                </a:extLst>
              </a:tr>
              <a:tr h="291660">
                <a:tc vMerge="1">
                  <a:txBody>
                    <a:bodyPr/>
                    <a:lstStyle/>
                    <a:p>
                      <a:pPr rtl="1"/>
                      <a:endParaRPr lang="ar-SA"/>
                    </a:p>
                  </a:txBody>
                  <a:tcPr/>
                </a:tc>
                <a:tc>
                  <a:txBody>
                    <a:bodyPr/>
                    <a:lstStyle/>
                    <a:p>
                      <a:pPr algn="l" rtl="0">
                        <a:lnSpc>
                          <a:spcPct val="115000"/>
                        </a:lnSpc>
                        <a:spcAft>
                          <a:spcPts val="0"/>
                        </a:spcAft>
                      </a:pPr>
                      <a:r>
                        <a:rPr lang="en-US" sz="700">
                          <a:effectLst/>
                        </a:rPr>
                        <a:t> </a:t>
                      </a:r>
                      <a:endParaRPr lang="en-US" sz="1000">
                        <a:effectLst/>
                        <a:latin typeface="Calibri"/>
                        <a:ea typeface="Calibri"/>
                        <a:cs typeface="Arial"/>
                      </a:endParaRPr>
                    </a:p>
                  </a:txBody>
                  <a:tcPr marL="64097" marR="64097" marT="0" marB="0"/>
                </a:tc>
                <a:tc>
                  <a:txBody>
                    <a:bodyPr/>
                    <a:lstStyle/>
                    <a:p>
                      <a:pPr algn="l" rtl="0">
                        <a:lnSpc>
                          <a:spcPct val="115000"/>
                        </a:lnSpc>
                        <a:spcAft>
                          <a:spcPts val="0"/>
                        </a:spcAft>
                      </a:pPr>
                      <a:endParaRPr lang="en-US" sz="1000" dirty="0">
                        <a:effectLst/>
                        <a:latin typeface="Calibri"/>
                        <a:ea typeface="Calibri"/>
                        <a:cs typeface="Arial"/>
                      </a:endParaRPr>
                    </a:p>
                  </a:txBody>
                  <a:tcPr marL="64097" marR="6409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ar-SA" sz="700" dirty="0">
                          <a:effectLst/>
                        </a:rPr>
                        <a:t> </a:t>
                      </a:r>
                      <a:r>
                        <a:rPr kumimoji="0" lang="en-US" sz="700" b="0" u="none" strike="noStrike" kern="1200" cap="none" spc="0" normalizeH="0" baseline="0" noProof="0" dirty="0">
                          <a:ln>
                            <a:noFill/>
                          </a:ln>
                          <a:solidFill>
                            <a:srgbClr val="000000"/>
                          </a:solidFill>
                          <a:effectLst/>
                          <a:uLnTx/>
                          <a:uFillTx/>
                        </a:rPr>
                        <a:t>Humidity</a:t>
                      </a:r>
                      <a:endParaRPr kumimoji="0" lang="en-US" sz="1000" b="0" u="none" strike="noStrike" kern="1200" cap="none" spc="0" normalizeH="0" baseline="0" noProof="0" dirty="0">
                        <a:ln>
                          <a:noFill/>
                        </a:ln>
                        <a:solidFill>
                          <a:srgbClr val="000000"/>
                        </a:solidFill>
                        <a:effectLst/>
                        <a:uLnTx/>
                        <a:uFillTx/>
                      </a:endParaRPr>
                    </a:p>
                    <a:p>
                      <a:pPr algn="l" rtl="0">
                        <a:lnSpc>
                          <a:spcPct val="115000"/>
                        </a:lnSpc>
                        <a:spcAft>
                          <a:spcPts val="0"/>
                        </a:spcAft>
                      </a:pPr>
                      <a:endParaRPr lang="en-US" sz="1000" dirty="0">
                        <a:effectLst/>
                        <a:latin typeface="Calibri"/>
                        <a:ea typeface="Calibri"/>
                        <a:cs typeface="Arial"/>
                      </a:endParaRPr>
                    </a:p>
                  </a:txBody>
                  <a:tcPr marL="64097" marR="64097" marT="0" marB="0"/>
                </a:tc>
                <a:extLst>
                  <a:ext uri="{0D108BD9-81ED-4DB2-BD59-A6C34878D82A}">
                    <a16:rowId xmlns="" xmlns:a16="http://schemas.microsoft.com/office/drawing/2014/main" val="10030"/>
                  </a:ext>
                </a:extLst>
              </a:tr>
            </a:tbl>
          </a:graphicData>
        </a:graphic>
      </p:graphicFrame>
    </p:spTree>
    <p:extLst>
      <p:ext uri="{BB962C8B-B14F-4D97-AF65-F5344CB8AC3E}">
        <p14:creationId xmlns:p14="http://schemas.microsoft.com/office/powerpoint/2010/main" val="1073921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142682"/>
          </a:xfrm>
        </p:spPr>
        <p:txBody>
          <a:bodyPr>
            <a:normAutofit/>
          </a:bodyPr>
          <a:lstStyle/>
          <a:p>
            <a:pPr rtl="0"/>
            <a:r>
              <a:rPr lang="en-US" sz="2800" dirty="0">
                <a:solidFill>
                  <a:srgbClr val="E35617"/>
                </a:solidFill>
              </a:rPr>
              <a:t>What next after detecting error:</a:t>
            </a:r>
            <a:endParaRPr lang="ar-SA" sz="2800" dirty="0">
              <a:solidFill>
                <a:srgbClr val="E35617"/>
              </a:solidFill>
            </a:endParaRPr>
          </a:p>
        </p:txBody>
      </p:sp>
      <p:sp>
        <p:nvSpPr>
          <p:cNvPr id="3" name="Content Placeholder 2"/>
          <p:cNvSpPr>
            <a:spLocks noGrp="1"/>
          </p:cNvSpPr>
          <p:nvPr>
            <p:ph idx="1"/>
          </p:nvPr>
        </p:nvSpPr>
        <p:spPr>
          <a:xfrm>
            <a:off x="457200" y="1524000"/>
            <a:ext cx="7620000" cy="5029200"/>
          </a:xfrm>
        </p:spPr>
        <p:txBody>
          <a:bodyPr>
            <a:normAutofit fontScale="62500" lnSpcReduction="20000"/>
          </a:bodyPr>
          <a:lstStyle/>
          <a:p>
            <a:pPr marL="342900" indent="-342900" algn="l" rtl="0">
              <a:buFont typeface="Wingdings" panose="05000000000000000000" pitchFamily="2" charset="2"/>
              <a:buChar char="v"/>
            </a:pPr>
            <a:r>
              <a:rPr lang="en-US" dirty="0">
                <a:solidFill>
                  <a:schemeClr val="tx1">
                    <a:lumMod val="65000"/>
                    <a:lumOff val="35000"/>
                  </a:schemeClr>
                </a:solidFill>
                <a:latin typeface="ArialMT"/>
              </a:rPr>
              <a:t>Correct the cause.</a:t>
            </a:r>
          </a:p>
          <a:p>
            <a:pPr marL="342900" indent="-342900" algn="l" rtl="0">
              <a:buFont typeface="Wingdings" panose="05000000000000000000" pitchFamily="2" charset="2"/>
              <a:buChar char="v"/>
            </a:pPr>
            <a:r>
              <a:rPr lang="en-US" dirty="0">
                <a:solidFill>
                  <a:schemeClr val="tx1">
                    <a:lumMod val="65000"/>
                    <a:lumOff val="35000"/>
                  </a:schemeClr>
                </a:solidFill>
                <a:latin typeface="ArialMT"/>
              </a:rPr>
              <a:t>Re-run controls:</a:t>
            </a:r>
          </a:p>
          <a:p>
            <a:pPr algn="l" rtl="0"/>
            <a:r>
              <a:rPr lang="en-US" b="0" dirty="0">
                <a:solidFill>
                  <a:schemeClr val="tx1">
                    <a:lumMod val="65000"/>
                    <a:lumOff val="35000"/>
                  </a:schemeClr>
                </a:solidFill>
                <a:latin typeface="ArialMT"/>
              </a:rPr>
              <a:t>  - </a:t>
            </a:r>
            <a:r>
              <a:rPr lang="en-US" b="0" u="sng" dirty="0">
                <a:solidFill>
                  <a:schemeClr val="tx1">
                    <a:lumMod val="65000"/>
                    <a:lumOff val="35000"/>
                  </a:schemeClr>
                </a:solidFill>
                <a:latin typeface="ArialMT"/>
              </a:rPr>
              <a:t>If within control</a:t>
            </a:r>
            <a:r>
              <a:rPr lang="en-US" b="0" dirty="0">
                <a:solidFill>
                  <a:schemeClr val="tx1">
                    <a:lumMod val="65000"/>
                    <a:lumOff val="35000"/>
                  </a:schemeClr>
                </a:solidFill>
                <a:latin typeface="ArialMT"/>
              </a:rPr>
              <a:t>, accept IQC values.</a:t>
            </a:r>
          </a:p>
          <a:p>
            <a:pPr algn="l" rtl="0"/>
            <a:r>
              <a:rPr lang="en-US" b="0" dirty="0">
                <a:solidFill>
                  <a:schemeClr val="tx1">
                    <a:lumMod val="65000"/>
                    <a:lumOff val="35000"/>
                  </a:schemeClr>
                </a:solidFill>
                <a:latin typeface="ArialMT"/>
              </a:rPr>
              <a:t>  - </a:t>
            </a:r>
            <a:r>
              <a:rPr lang="en-US" b="0" u="sng" dirty="0">
                <a:solidFill>
                  <a:schemeClr val="tx1">
                    <a:lumMod val="65000"/>
                    <a:lumOff val="35000"/>
                  </a:schemeClr>
                </a:solidFill>
                <a:latin typeface="ArialMT"/>
              </a:rPr>
              <a:t>If still out of control</a:t>
            </a:r>
            <a:r>
              <a:rPr lang="en-US" b="0" dirty="0">
                <a:solidFill>
                  <a:schemeClr val="tx1">
                    <a:lumMod val="65000"/>
                    <a:lumOff val="35000"/>
                  </a:schemeClr>
                </a:solidFill>
                <a:latin typeface="ArialMT"/>
              </a:rPr>
              <a:t>, continue troubleshooting.</a:t>
            </a:r>
          </a:p>
          <a:p>
            <a:pPr marL="342900" indent="-342900" algn="l" rtl="0">
              <a:buFont typeface="Wingdings" panose="05000000000000000000" pitchFamily="2" charset="2"/>
              <a:buChar char="v"/>
            </a:pPr>
            <a:r>
              <a:rPr lang="en-US" dirty="0">
                <a:solidFill>
                  <a:srgbClr val="FF0000"/>
                </a:solidFill>
                <a:latin typeface="ArialMT"/>
              </a:rPr>
              <a:t>■</a:t>
            </a:r>
            <a:r>
              <a:rPr lang="en-US" dirty="0">
                <a:solidFill>
                  <a:schemeClr val="tx1">
                    <a:lumMod val="65000"/>
                    <a:lumOff val="35000"/>
                  </a:schemeClr>
                </a:solidFill>
                <a:latin typeface="ArialMT"/>
              </a:rPr>
              <a:t> What about previous patient results:</a:t>
            </a:r>
          </a:p>
          <a:p>
            <a:pPr algn="l" rtl="0"/>
            <a:r>
              <a:rPr lang="en-US" b="0" dirty="0">
                <a:solidFill>
                  <a:schemeClr val="tx1">
                    <a:lumMod val="65000"/>
                    <a:lumOff val="35000"/>
                  </a:schemeClr>
                </a:solidFill>
                <a:latin typeface="ArialMT"/>
              </a:rPr>
              <a:t> - </a:t>
            </a:r>
            <a:r>
              <a:rPr lang="en-US" b="0" u="sng" dirty="0">
                <a:solidFill>
                  <a:schemeClr val="tx1">
                    <a:lumMod val="65000"/>
                    <a:lumOff val="35000"/>
                  </a:schemeClr>
                </a:solidFill>
                <a:latin typeface="ArialMT"/>
              </a:rPr>
              <a:t>Error affecting only control: </a:t>
            </a:r>
          </a:p>
          <a:p>
            <a:pPr algn="l" rtl="0"/>
            <a:r>
              <a:rPr lang="en-US" b="0" dirty="0">
                <a:solidFill>
                  <a:schemeClr val="tx1">
                    <a:lumMod val="65000"/>
                    <a:lumOff val="35000"/>
                  </a:schemeClr>
                </a:solidFill>
                <a:latin typeface="ArialMT"/>
              </a:rPr>
              <a:t>       - Continue testing. </a:t>
            </a:r>
          </a:p>
          <a:p>
            <a:pPr algn="l" rtl="0"/>
            <a:r>
              <a:rPr lang="en-US" b="0" dirty="0">
                <a:solidFill>
                  <a:schemeClr val="tx1">
                    <a:lumMod val="65000"/>
                    <a:lumOff val="35000"/>
                  </a:schemeClr>
                </a:solidFill>
                <a:latin typeface="ArialMT"/>
              </a:rPr>
              <a:t>       - </a:t>
            </a:r>
            <a:r>
              <a:rPr lang="en-US" b="0" dirty="0">
                <a:solidFill>
                  <a:srgbClr val="00B050"/>
                </a:solidFill>
                <a:latin typeface="ArialMT"/>
              </a:rPr>
              <a:t>▲</a:t>
            </a:r>
            <a:r>
              <a:rPr lang="en-US" b="0" dirty="0">
                <a:solidFill>
                  <a:schemeClr val="tx1">
                    <a:lumMod val="65000"/>
                    <a:lumOff val="35000"/>
                  </a:schemeClr>
                </a:solidFill>
                <a:latin typeface="ArialMT"/>
              </a:rPr>
              <a:t> Release previous reports.</a:t>
            </a:r>
          </a:p>
          <a:p>
            <a:pPr algn="l" rtl="0"/>
            <a:r>
              <a:rPr lang="en-US" b="0" dirty="0">
                <a:solidFill>
                  <a:schemeClr val="tx1">
                    <a:lumMod val="65000"/>
                    <a:lumOff val="35000"/>
                  </a:schemeClr>
                </a:solidFill>
                <a:latin typeface="ArialMT"/>
              </a:rPr>
              <a:t> - </a:t>
            </a:r>
            <a:r>
              <a:rPr lang="en-US" b="0" u="sng" dirty="0">
                <a:solidFill>
                  <a:schemeClr val="tx1">
                    <a:lumMod val="65000"/>
                    <a:lumOff val="35000"/>
                  </a:schemeClr>
                </a:solidFill>
                <a:latin typeface="ArialMT"/>
              </a:rPr>
              <a:t>Error affecting patient results too: </a:t>
            </a:r>
          </a:p>
          <a:p>
            <a:pPr algn="l" rtl="0"/>
            <a:r>
              <a:rPr lang="en-US" b="0" dirty="0">
                <a:solidFill>
                  <a:schemeClr val="tx1">
                    <a:lumMod val="65000"/>
                    <a:lumOff val="35000"/>
                  </a:schemeClr>
                </a:solidFill>
                <a:latin typeface="ArialMT"/>
              </a:rPr>
              <a:t>       - If time of error known: </a:t>
            </a:r>
            <a:r>
              <a:rPr lang="en-US" b="0" dirty="0">
                <a:solidFill>
                  <a:srgbClr val="00B050"/>
                </a:solidFill>
                <a:latin typeface="ArialMT"/>
              </a:rPr>
              <a:t>▲</a:t>
            </a:r>
            <a:r>
              <a:rPr lang="en-US" b="0" dirty="0">
                <a:solidFill>
                  <a:schemeClr val="tx1">
                    <a:lumMod val="65000"/>
                    <a:lumOff val="35000"/>
                  </a:schemeClr>
                </a:solidFill>
                <a:latin typeface="ArialMT"/>
              </a:rPr>
              <a:t> Release patients reports prior to the time of error.</a:t>
            </a:r>
          </a:p>
          <a:p>
            <a:pPr algn="l" rtl="0"/>
            <a:r>
              <a:rPr lang="en-US" b="0" dirty="0">
                <a:solidFill>
                  <a:schemeClr val="tx1">
                    <a:lumMod val="65000"/>
                    <a:lumOff val="35000"/>
                  </a:schemeClr>
                </a:solidFill>
                <a:latin typeface="ArialMT"/>
              </a:rPr>
              <a:t>                                              For reports generated after the time of error, evaluate impact of error.</a:t>
            </a:r>
          </a:p>
          <a:p>
            <a:pPr algn="l" rtl="0"/>
            <a:r>
              <a:rPr lang="en-US" b="0" dirty="0">
                <a:solidFill>
                  <a:schemeClr val="tx1">
                    <a:lumMod val="65000"/>
                    <a:lumOff val="35000"/>
                  </a:schemeClr>
                </a:solidFill>
                <a:latin typeface="ArialMT"/>
              </a:rPr>
              <a:t>       - If time unknown: Hold all reports since last in-control result. </a:t>
            </a:r>
          </a:p>
          <a:p>
            <a:pPr algn="l" rtl="0"/>
            <a:r>
              <a:rPr lang="en-US" b="0" dirty="0">
                <a:solidFill>
                  <a:schemeClr val="tx1">
                    <a:lumMod val="65000"/>
                    <a:lumOff val="35000"/>
                  </a:schemeClr>
                </a:solidFill>
                <a:latin typeface="ArialMT"/>
              </a:rPr>
              <a:t>       - Stop testing on this instrument; but continue on other instrument.</a:t>
            </a:r>
          </a:p>
          <a:p>
            <a:pPr algn="l" rtl="0"/>
            <a:r>
              <a:rPr lang="en-US" b="0" dirty="0">
                <a:solidFill>
                  <a:schemeClr val="tx1">
                    <a:lumMod val="65000"/>
                    <a:lumOff val="35000"/>
                  </a:schemeClr>
                </a:solidFill>
                <a:latin typeface="ArialMT"/>
              </a:rPr>
              <a:t>       - Evaluate impact of error by repeating patient samples testing after error correction.</a:t>
            </a:r>
          </a:p>
          <a:p>
            <a:pPr algn="l" rtl="0"/>
            <a:r>
              <a:rPr lang="en-US" b="0" dirty="0">
                <a:solidFill>
                  <a:schemeClr val="tx1">
                    <a:lumMod val="65000"/>
                    <a:lumOff val="35000"/>
                  </a:schemeClr>
                </a:solidFill>
                <a:latin typeface="ArialMT"/>
              </a:rPr>
              <a:t>              - Difference &lt; </a:t>
            </a:r>
            <a:r>
              <a:rPr lang="en-US" b="0" dirty="0" err="1">
                <a:solidFill>
                  <a:schemeClr val="tx1">
                    <a:lumMod val="65000"/>
                    <a:lumOff val="35000"/>
                  </a:schemeClr>
                </a:solidFill>
                <a:latin typeface="ArialMT"/>
              </a:rPr>
              <a:t>TEa</a:t>
            </a:r>
            <a:r>
              <a:rPr lang="en-US" b="0" dirty="0">
                <a:solidFill>
                  <a:schemeClr val="tx1">
                    <a:lumMod val="65000"/>
                    <a:lumOff val="35000"/>
                  </a:schemeClr>
                </a:solidFill>
                <a:latin typeface="ArialMT"/>
              </a:rPr>
              <a:t>: </a:t>
            </a:r>
            <a:r>
              <a:rPr lang="en-US" b="0" dirty="0">
                <a:solidFill>
                  <a:srgbClr val="00B050"/>
                </a:solidFill>
                <a:latin typeface="ArialMT"/>
              </a:rPr>
              <a:t>▲</a:t>
            </a:r>
            <a:r>
              <a:rPr lang="en-US" b="0" dirty="0">
                <a:solidFill>
                  <a:schemeClr val="tx1">
                    <a:lumMod val="65000"/>
                    <a:lumOff val="35000"/>
                  </a:schemeClr>
                </a:solidFill>
                <a:latin typeface="ArialMT"/>
              </a:rPr>
              <a:t> Release previous reports; </a:t>
            </a:r>
          </a:p>
          <a:p>
            <a:pPr algn="l" rtl="0"/>
            <a:r>
              <a:rPr lang="en-US" b="0" dirty="0">
                <a:solidFill>
                  <a:schemeClr val="tx1">
                    <a:lumMod val="65000"/>
                    <a:lumOff val="35000"/>
                  </a:schemeClr>
                </a:solidFill>
                <a:latin typeface="ArialMT"/>
              </a:rPr>
              <a:t>              - Difference &gt; </a:t>
            </a:r>
            <a:r>
              <a:rPr lang="en-US" b="0" dirty="0" err="1">
                <a:solidFill>
                  <a:schemeClr val="tx1">
                    <a:lumMod val="65000"/>
                    <a:lumOff val="35000"/>
                  </a:schemeClr>
                </a:solidFill>
                <a:latin typeface="ArialMT"/>
              </a:rPr>
              <a:t>TEa</a:t>
            </a:r>
            <a:r>
              <a:rPr lang="en-US" b="0" dirty="0">
                <a:solidFill>
                  <a:schemeClr val="tx1">
                    <a:lumMod val="65000"/>
                    <a:lumOff val="35000"/>
                  </a:schemeClr>
                </a:solidFill>
                <a:latin typeface="ArialMT"/>
              </a:rPr>
              <a:t>: </a:t>
            </a:r>
            <a:r>
              <a:rPr lang="en-US" b="0" dirty="0">
                <a:solidFill>
                  <a:schemeClr val="tx2"/>
                </a:solidFill>
                <a:latin typeface="ArialMT"/>
              </a:rPr>
              <a:t>▲</a:t>
            </a:r>
            <a:r>
              <a:rPr lang="en-US" b="0" dirty="0">
                <a:solidFill>
                  <a:schemeClr val="tx1">
                    <a:lumMod val="65000"/>
                    <a:lumOff val="35000"/>
                  </a:schemeClr>
                </a:solidFill>
                <a:latin typeface="ArialMT"/>
              </a:rPr>
              <a:t> Release only the corrected reports; Recall released reports.</a:t>
            </a:r>
          </a:p>
          <a:p>
            <a:pPr marL="342900" indent="-342900" algn="l" rtl="0">
              <a:buFont typeface="Wingdings" panose="05000000000000000000" pitchFamily="2" charset="2"/>
              <a:buChar char="v"/>
            </a:pPr>
            <a:r>
              <a:rPr lang="en-US" dirty="0">
                <a:solidFill>
                  <a:schemeClr val="tx1">
                    <a:lumMod val="65000"/>
                    <a:lumOff val="35000"/>
                  </a:schemeClr>
                </a:solidFill>
                <a:latin typeface="ArialMT"/>
              </a:rPr>
              <a:t>Implement preventive action.</a:t>
            </a:r>
          </a:p>
          <a:p>
            <a:pPr algn="l"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1030497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chemeClr val="accent1">
                    <a:lumMod val="50000"/>
                  </a:schemeClr>
                </a:solidFill>
              </a:rPr>
              <a:t>External quality assessment:</a:t>
            </a:r>
            <a:endParaRPr lang="ar-SA" sz="2800" dirty="0">
              <a:solidFill>
                <a:schemeClr val="accent1">
                  <a:lumMod val="50000"/>
                </a:schemeClr>
              </a:solidFill>
            </a:endParaRPr>
          </a:p>
        </p:txBody>
      </p:sp>
      <p:sp>
        <p:nvSpPr>
          <p:cNvPr id="3" name="Content Placeholder 2"/>
          <p:cNvSpPr>
            <a:spLocks noGrp="1"/>
          </p:cNvSpPr>
          <p:nvPr>
            <p:ph idx="1"/>
          </p:nvPr>
        </p:nvSpPr>
        <p:spPr>
          <a:xfrm>
            <a:off x="457200" y="1524000"/>
            <a:ext cx="7620000" cy="4602163"/>
          </a:xfrm>
        </p:spPr>
        <p:txBody>
          <a:bodyPr>
            <a:normAutofit/>
          </a:bodyPr>
          <a:lstStyle/>
          <a:p>
            <a:pPr algn="just" rtl="0"/>
            <a:r>
              <a:rPr lang="en-US" dirty="0">
                <a:solidFill>
                  <a:schemeClr val="tx1">
                    <a:lumMod val="65000"/>
                    <a:lumOff val="35000"/>
                  </a:schemeClr>
                </a:solidFill>
              </a:rPr>
              <a:t>A system for objectively checking the laboratory’s performance using an external agency or facility . </a:t>
            </a:r>
          </a:p>
          <a:p>
            <a:pPr marL="342900" indent="-342900" algn="just" rtl="0">
              <a:buFont typeface="Wingdings" panose="05000000000000000000" pitchFamily="2" charset="2"/>
              <a:buChar char="v"/>
            </a:pPr>
            <a:r>
              <a:rPr lang="en-US" dirty="0">
                <a:solidFill>
                  <a:schemeClr val="tx1">
                    <a:lumMod val="65000"/>
                    <a:lumOff val="35000"/>
                  </a:schemeClr>
                </a:solidFill>
              </a:rPr>
              <a:t>Proficiency testing</a:t>
            </a:r>
            <a:r>
              <a:rPr lang="en-US" b="0" dirty="0">
                <a:solidFill>
                  <a:schemeClr val="tx1">
                    <a:lumMod val="65000"/>
                    <a:lumOff val="35000"/>
                  </a:schemeClr>
                </a:solidFill>
              </a:rPr>
              <a:t>—external provider (RIQAS, NEQAS, CAP, EQAAS, NEQAPP) sends unknown samples to a set of laboratories, and the results of all laboratories are analyzed, compared and reported to the participant laboratories. </a:t>
            </a:r>
          </a:p>
          <a:p>
            <a:pPr marL="342900" indent="-342900" algn="just" rtl="0">
              <a:buFont typeface="Wingdings" panose="05000000000000000000" pitchFamily="2" charset="2"/>
              <a:buChar char="v"/>
            </a:pPr>
            <a:r>
              <a:rPr lang="en-US" dirty="0">
                <a:solidFill>
                  <a:schemeClr val="tx1">
                    <a:lumMod val="65000"/>
                    <a:lumOff val="35000"/>
                  </a:schemeClr>
                </a:solidFill>
              </a:rPr>
              <a:t>Rechecking or retesting</a:t>
            </a:r>
            <a:r>
              <a:rPr lang="en-US" b="0" dirty="0">
                <a:solidFill>
                  <a:schemeClr val="tx1">
                    <a:lumMod val="65000"/>
                    <a:lumOff val="35000"/>
                  </a:schemeClr>
                </a:solidFill>
              </a:rPr>
              <a:t>—slides that have been read are rechecked by a reference laboratory; samples that have been analyzed are retested, allowing for inter-laboratory comparison. </a:t>
            </a:r>
          </a:p>
          <a:p>
            <a:pPr marL="342900" indent="-342900" algn="just" rtl="0">
              <a:buFont typeface="Wingdings" panose="05000000000000000000" pitchFamily="2" charset="2"/>
              <a:buChar char="v"/>
            </a:pPr>
            <a:r>
              <a:rPr lang="en-US" dirty="0">
                <a:solidFill>
                  <a:schemeClr val="tx1">
                    <a:lumMod val="65000"/>
                    <a:lumOff val="35000"/>
                  </a:schemeClr>
                </a:solidFill>
              </a:rPr>
              <a:t>On-site evaluation</a:t>
            </a:r>
            <a:r>
              <a:rPr lang="en-US" b="0" dirty="0">
                <a:solidFill>
                  <a:schemeClr val="tx1">
                    <a:lumMod val="65000"/>
                    <a:lumOff val="35000"/>
                  </a:schemeClr>
                </a:solidFill>
              </a:rPr>
              <a:t>—usually done when it is difficult to conduct traditional proficiency testing or to use the rechecking/retesting method.</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698001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551D1-9A3F-6E14-7692-38247FF5FBE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F4E2493-E14B-331E-5A8C-54A1A368998D}"/>
              </a:ext>
            </a:extLst>
          </p:cNvPr>
          <p:cNvSpPr>
            <a:spLocks noGrp="1"/>
          </p:cNvSpPr>
          <p:nvPr>
            <p:ph idx="1"/>
          </p:nvPr>
        </p:nvSpPr>
        <p:spPr>
          <a:xfrm>
            <a:off x="457200" y="1524000"/>
            <a:ext cx="7620000" cy="4602163"/>
          </a:xfrm>
        </p:spPr>
        <p:txBody>
          <a:bodyPr/>
          <a:lstStyle/>
          <a:p>
            <a:pPr algn="l" rtl="0"/>
            <a:r>
              <a:rPr lang="en-US" dirty="0">
                <a:solidFill>
                  <a:schemeClr val="tx1">
                    <a:lumMod val="65000"/>
                    <a:lumOff val="35000"/>
                  </a:schemeClr>
                </a:solidFill>
              </a:rPr>
              <a:t>Proficiency testing allows:</a:t>
            </a:r>
          </a:p>
          <a:p>
            <a:pPr marL="457200" indent="-457200" algn="l" rtl="0">
              <a:buAutoNum type="arabicPeriod"/>
            </a:pPr>
            <a:r>
              <a:rPr lang="en-US" dirty="0">
                <a:solidFill>
                  <a:schemeClr val="tx1">
                    <a:lumMod val="65000"/>
                    <a:lumOff val="35000"/>
                  </a:schemeClr>
                </a:solidFill>
              </a:rPr>
              <a:t>Provision of inter-laboratory comparison</a:t>
            </a:r>
          </a:p>
          <a:p>
            <a:pPr marL="457200" indent="-457200" algn="l" rtl="0">
              <a:buAutoNum type="arabicPeriod"/>
            </a:pPr>
            <a:r>
              <a:rPr lang="en-US" dirty="0">
                <a:solidFill>
                  <a:schemeClr val="tx1">
                    <a:lumMod val="65000"/>
                    <a:lumOff val="35000"/>
                  </a:schemeClr>
                </a:solidFill>
              </a:rPr>
              <a:t>Comparison between different analytical methods</a:t>
            </a:r>
          </a:p>
          <a:p>
            <a:pPr marL="457200" indent="-457200" algn="l" rtl="0">
              <a:buAutoNum type="arabicPeriod"/>
            </a:pPr>
            <a:r>
              <a:rPr lang="en-US" dirty="0">
                <a:solidFill>
                  <a:schemeClr val="tx1">
                    <a:lumMod val="65000"/>
                    <a:lumOff val="35000"/>
                  </a:schemeClr>
                </a:solidFill>
              </a:rPr>
              <a:t>Initiation and evaluation of corrective actions.</a:t>
            </a:r>
          </a:p>
          <a:p>
            <a:pPr marL="457200" indent="-457200" algn="l" rtl="0">
              <a:buAutoNum type="arabicPeriod"/>
            </a:pPr>
            <a:r>
              <a:rPr lang="en-US" dirty="0">
                <a:solidFill>
                  <a:schemeClr val="tx1">
                    <a:lumMod val="65000"/>
                    <a:lumOff val="35000"/>
                  </a:schemeClr>
                </a:solidFill>
              </a:rPr>
              <a:t>Provision of objective view of test system performance</a:t>
            </a:r>
          </a:p>
          <a:p>
            <a:pPr marL="457200" indent="-457200" algn="l" rtl="0">
              <a:buAutoNum type="arabicPeriod"/>
            </a:pPr>
            <a:r>
              <a:rPr lang="en-US" dirty="0">
                <a:solidFill>
                  <a:schemeClr val="tx1">
                    <a:lumMod val="65000"/>
                    <a:lumOff val="35000"/>
                  </a:schemeClr>
                </a:solidFill>
              </a:rPr>
              <a:t>Meaningful continuous monitoring of previous data</a:t>
            </a:r>
          </a:p>
        </p:txBody>
      </p:sp>
      <p:sp>
        <p:nvSpPr>
          <p:cNvPr id="5" name="Slide Number Placeholder 4">
            <a:extLst>
              <a:ext uri="{FF2B5EF4-FFF2-40B4-BE49-F238E27FC236}">
                <a16:creationId xmlns="" xmlns:a16="http://schemas.microsoft.com/office/drawing/2014/main" id="{01D7468E-291B-2107-AA68-D8C449EA1692}"/>
              </a:ext>
            </a:extLst>
          </p:cNvPr>
          <p:cNvSpPr>
            <a:spLocks noGrp="1"/>
          </p:cNvSpPr>
          <p:nvPr>
            <p:ph type="sldNum" sz="quarter" idx="12"/>
          </p:nvPr>
        </p:nvSpPr>
        <p:spPr/>
        <p:txBody>
          <a:bodyPr/>
          <a:lstStyle/>
          <a:p>
            <a:fld id="{B6F15528-21DE-4FAA-801E-634DDDAF4B2B}" type="slidenum">
              <a:rPr lang="en-US" smtClean="0"/>
              <a:pPr/>
              <a:t>57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438" y="4343400"/>
            <a:ext cx="2924175" cy="224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95800"/>
            <a:ext cx="2962275" cy="216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973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solidFill>
                  <a:schemeClr val="accent1">
                    <a:lumMod val="75000"/>
                  </a:schemeClr>
                </a:solidFill>
              </a:rPr>
              <a:t>Proficiency testing (PT):</a:t>
            </a:r>
            <a:endParaRPr lang="ar-SA" sz="2800" dirty="0">
              <a:solidFill>
                <a:schemeClr val="accent1">
                  <a:lumMod val="75000"/>
                </a:schemeClr>
              </a:solidFill>
            </a:endParaRPr>
          </a:p>
        </p:txBody>
      </p:sp>
      <p:sp>
        <p:nvSpPr>
          <p:cNvPr id="3" name="Content Placeholder 2"/>
          <p:cNvSpPr>
            <a:spLocks noGrp="1"/>
          </p:cNvSpPr>
          <p:nvPr>
            <p:ph idx="1"/>
          </p:nvPr>
        </p:nvSpPr>
        <p:spPr>
          <a:xfrm>
            <a:off x="457200" y="1524000"/>
            <a:ext cx="7696200" cy="4800600"/>
          </a:xfrm>
        </p:spPr>
        <p:txBody>
          <a:bodyPr>
            <a:normAutofit lnSpcReduction="10000"/>
          </a:bodyPr>
          <a:lstStyle/>
          <a:p>
            <a:pPr algn="l" rtl="0"/>
            <a:r>
              <a:rPr lang="en-US" dirty="0">
                <a:solidFill>
                  <a:schemeClr val="tx1">
                    <a:lumMod val="65000"/>
                    <a:lumOff val="35000"/>
                  </a:schemeClr>
                </a:solidFill>
              </a:rPr>
              <a:t>Registration</a:t>
            </a:r>
          </a:p>
          <a:p>
            <a:pPr algn="l" rtl="0"/>
            <a:r>
              <a:rPr lang="en-US" dirty="0">
                <a:solidFill>
                  <a:schemeClr val="tx1">
                    <a:lumMod val="65000"/>
                    <a:lumOff val="35000"/>
                  </a:schemeClr>
                </a:solidFill>
              </a:rPr>
              <a:t>Specimen reception</a:t>
            </a:r>
          </a:p>
          <a:p>
            <a:pPr algn="l" rtl="0"/>
            <a:r>
              <a:rPr lang="en-US" dirty="0">
                <a:solidFill>
                  <a:schemeClr val="tx1">
                    <a:lumMod val="65000"/>
                    <a:lumOff val="35000"/>
                  </a:schemeClr>
                </a:solidFill>
              </a:rPr>
              <a:t>Instructions</a:t>
            </a:r>
          </a:p>
          <a:p>
            <a:pPr algn="l" rtl="0"/>
            <a:r>
              <a:rPr lang="en-US" dirty="0">
                <a:solidFill>
                  <a:schemeClr val="tx1">
                    <a:lumMod val="65000"/>
                    <a:lumOff val="35000"/>
                  </a:schemeClr>
                </a:solidFill>
              </a:rPr>
              <a:t>Save specimens as directed</a:t>
            </a:r>
          </a:p>
          <a:p>
            <a:pPr algn="l" rtl="0"/>
            <a:r>
              <a:rPr lang="en-US" dirty="0">
                <a:solidFill>
                  <a:schemeClr val="tx1">
                    <a:lumMod val="65000"/>
                    <a:lumOff val="35000"/>
                  </a:schemeClr>
                </a:solidFill>
              </a:rPr>
              <a:t>Verify Schedule of submission of results</a:t>
            </a:r>
          </a:p>
          <a:p>
            <a:pPr algn="l" rtl="0"/>
            <a:r>
              <a:rPr lang="en-US" dirty="0">
                <a:solidFill>
                  <a:schemeClr val="tx1">
                    <a:lumMod val="65000"/>
                    <a:lumOff val="35000"/>
                  </a:schemeClr>
                </a:solidFill>
              </a:rPr>
              <a:t>Run as patient sample by routine operator on primary analyser</a:t>
            </a:r>
          </a:p>
          <a:p>
            <a:pPr algn="l" rtl="0"/>
            <a:r>
              <a:rPr lang="en-US" dirty="0">
                <a:solidFill>
                  <a:schemeClr val="tx1">
                    <a:lumMod val="65000"/>
                    <a:lumOff val="35000"/>
                  </a:schemeClr>
                </a:solidFill>
              </a:rPr>
              <a:t>Upload data</a:t>
            </a:r>
          </a:p>
          <a:p>
            <a:pPr algn="l" rtl="0"/>
            <a:r>
              <a:rPr lang="en-US" dirty="0">
                <a:solidFill>
                  <a:schemeClr val="tx1">
                    <a:lumMod val="65000"/>
                    <a:lumOff val="35000"/>
                  </a:schemeClr>
                </a:solidFill>
              </a:rPr>
              <a:t>Receive result </a:t>
            </a:r>
          </a:p>
          <a:p>
            <a:pPr algn="l" rtl="0"/>
            <a:r>
              <a:rPr lang="en-US" dirty="0">
                <a:solidFill>
                  <a:schemeClr val="tx1">
                    <a:lumMod val="65000"/>
                    <a:lumOff val="35000"/>
                  </a:schemeClr>
                </a:solidFill>
              </a:rPr>
              <a:t>Troubleshooting (if needed)</a:t>
            </a:r>
          </a:p>
          <a:p>
            <a:pPr algn="l" rtl="0"/>
            <a:r>
              <a:rPr lang="en-US" dirty="0">
                <a:solidFill>
                  <a:schemeClr val="tx1">
                    <a:lumMod val="65000"/>
                    <a:lumOff val="35000"/>
                  </a:schemeClr>
                </a:solidFill>
              </a:rPr>
              <a:t>Record keeping</a:t>
            </a:r>
          </a:p>
          <a:p>
            <a:pPr algn="l" rtl="0"/>
            <a:r>
              <a:rPr lang="en-US" dirty="0">
                <a:solidFill>
                  <a:schemeClr val="tx1">
                    <a:lumMod val="65000"/>
                    <a:lumOff val="35000"/>
                  </a:schemeClr>
                </a:solidFill>
              </a:rPr>
              <a:t>Don’ts: </a:t>
            </a:r>
            <a:r>
              <a:rPr lang="en-US" sz="1100" b="0" dirty="0">
                <a:solidFill>
                  <a:schemeClr val="tx1">
                    <a:lumMod val="65000"/>
                    <a:lumOff val="35000"/>
                  </a:schemeClr>
                </a:solidFill>
              </a:rPr>
              <a:t>Best tech/Repeats/Cross-check/Different instrument/Split</a:t>
            </a:r>
            <a:endParaRPr lang="ar-SA" sz="1100"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431314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142682"/>
          </a:xfrm>
        </p:spPr>
        <p:txBody>
          <a:bodyPr>
            <a:normAutofit/>
          </a:bodyPr>
          <a:lstStyle/>
          <a:p>
            <a:r>
              <a:rPr lang="en-US" sz="2800" dirty="0">
                <a:solidFill>
                  <a:schemeClr val="tx1">
                    <a:lumMod val="50000"/>
                    <a:lumOff val="50000"/>
                  </a:schemeClr>
                </a:solidFill>
              </a:rPr>
              <a:t>Selection of assigned value:</a:t>
            </a:r>
            <a:endParaRPr lang="ar-SA" sz="2800" dirty="0">
              <a:solidFill>
                <a:schemeClr val="tx1">
                  <a:lumMod val="50000"/>
                  <a:lumOff val="50000"/>
                </a:schemeClr>
              </a:solidFill>
            </a:endParaRPr>
          </a:p>
        </p:txBody>
      </p:sp>
      <p:sp>
        <p:nvSpPr>
          <p:cNvPr id="3" name="Content Placeholder 2"/>
          <p:cNvSpPr>
            <a:spLocks noGrp="1"/>
          </p:cNvSpPr>
          <p:nvPr>
            <p:ph idx="1"/>
          </p:nvPr>
        </p:nvSpPr>
        <p:spPr>
          <a:xfrm>
            <a:off x="457200" y="1524000"/>
            <a:ext cx="7620000" cy="4602163"/>
          </a:xfrm>
        </p:spPr>
        <p:txBody>
          <a:bodyPr/>
          <a:lstStyle/>
          <a:p>
            <a:pPr marL="342900" indent="-342900" algn="just" rtl="0">
              <a:buFont typeface="Wingdings" panose="05000000000000000000" pitchFamily="2" charset="2"/>
              <a:buChar char="v"/>
            </a:pPr>
            <a:r>
              <a:rPr lang="en-US" dirty="0">
                <a:solidFill>
                  <a:schemeClr val="tx1">
                    <a:lumMod val="65000"/>
                    <a:lumOff val="35000"/>
                  </a:schemeClr>
                </a:solidFill>
              </a:rPr>
              <a:t>Results are evaluated by comparing them to a mean for comparison, which is based on consensus (data from participants).</a:t>
            </a:r>
          </a:p>
          <a:p>
            <a:pPr marL="342900" indent="-342900" algn="just" rtl="0">
              <a:buFont typeface="Wingdings" panose="05000000000000000000" pitchFamily="2" charset="2"/>
              <a:buChar char="v"/>
            </a:pPr>
            <a:r>
              <a:rPr lang="en-US" dirty="0">
                <a:solidFill>
                  <a:schemeClr val="tx1">
                    <a:lumMod val="65000"/>
                    <a:lumOff val="35000"/>
                  </a:schemeClr>
                </a:solidFill>
              </a:rPr>
              <a:t>All participants are registered on each </a:t>
            </a:r>
            <a:r>
              <a:rPr lang="en-US" dirty="0" err="1">
                <a:solidFill>
                  <a:schemeClr val="tx1">
                    <a:lumMod val="65000"/>
                    <a:lumOff val="35000"/>
                  </a:schemeClr>
                </a:solidFill>
              </a:rPr>
              <a:t>programme</a:t>
            </a:r>
            <a:r>
              <a:rPr lang="en-US" dirty="0">
                <a:solidFill>
                  <a:schemeClr val="tx1">
                    <a:lumMod val="65000"/>
                    <a:lumOff val="35000"/>
                  </a:schemeClr>
                </a:solidFill>
              </a:rPr>
              <a:t> according to their chosen </a:t>
            </a:r>
            <a:r>
              <a:rPr lang="en-US" dirty="0" err="1">
                <a:solidFill>
                  <a:schemeClr val="tx1">
                    <a:lumMod val="65000"/>
                    <a:lumOff val="35000"/>
                  </a:schemeClr>
                </a:solidFill>
              </a:rPr>
              <a:t>parametre</a:t>
            </a:r>
            <a:r>
              <a:rPr lang="en-US" dirty="0">
                <a:solidFill>
                  <a:schemeClr val="tx1">
                    <a:lumMod val="65000"/>
                    <a:lumOff val="35000"/>
                  </a:schemeClr>
                </a:solidFill>
              </a:rPr>
              <a:t>, method, instrument, unit.</a:t>
            </a:r>
          </a:p>
          <a:p>
            <a:pPr marL="342900" indent="-342900" algn="just" rtl="0">
              <a:buFont typeface="Wingdings" panose="05000000000000000000" pitchFamily="2" charset="2"/>
              <a:buChar char="v"/>
            </a:pPr>
            <a:r>
              <a:rPr lang="en-US" dirty="0">
                <a:solidFill>
                  <a:schemeClr val="tx1">
                    <a:lumMod val="65000"/>
                    <a:lumOff val="35000"/>
                  </a:schemeClr>
                </a:solidFill>
              </a:rPr>
              <a:t>Results &gt; 5: </a:t>
            </a:r>
            <a:r>
              <a:rPr lang="en-US" b="0" dirty="0">
                <a:solidFill>
                  <a:schemeClr val="tx1">
                    <a:lumMod val="65000"/>
                    <a:lumOff val="35000"/>
                  </a:schemeClr>
                </a:solidFill>
              </a:rPr>
              <a:t>instrument group statistics</a:t>
            </a:r>
          </a:p>
          <a:p>
            <a:pPr marL="342900" indent="-342900" algn="just" rtl="0">
              <a:buFont typeface="Wingdings" panose="05000000000000000000" pitchFamily="2" charset="2"/>
              <a:buChar char="v"/>
            </a:pPr>
            <a:r>
              <a:rPr lang="en-US" dirty="0">
                <a:solidFill>
                  <a:schemeClr val="tx1">
                    <a:lumMod val="65000"/>
                    <a:lumOff val="35000"/>
                  </a:schemeClr>
                </a:solidFill>
              </a:rPr>
              <a:t>Results &lt; 5 in your instrument: </a:t>
            </a:r>
            <a:r>
              <a:rPr lang="en-US" b="0" dirty="0">
                <a:solidFill>
                  <a:schemeClr val="tx1">
                    <a:lumMod val="65000"/>
                    <a:lumOff val="35000"/>
                  </a:schemeClr>
                </a:solidFill>
              </a:rPr>
              <a:t>registered method group mean</a:t>
            </a:r>
          </a:p>
          <a:p>
            <a:pPr marL="342900" indent="-342900" algn="just" rtl="0">
              <a:buFont typeface="Wingdings" panose="05000000000000000000" pitchFamily="2" charset="2"/>
              <a:buChar char="v"/>
            </a:pPr>
            <a:r>
              <a:rPr lang="en-US" dirty="0">
                <a:solidFill>
                  <a:schemeClr val="tx1">
                    <a:lumMod val="65000"/>
                    <a:lumOff val="35000"/>
                  </a:schemeClr>
                </a:solidFill>
              </a:rPr>
              <a:t>Results &lt;5 in your method: </a:t>
            </a:r>
            <a:r>
              <a:rPr lang="en-US" b="0" dirty="0">
                <a:solidFill>
                  <a:schemeClr val="tx1">
                    <a:lumMod val="65000"/>
                    <a:lumOff val="35000"/>
                  </a:schemeClr>
                </a:solidFill>
              </a:rPr>
              <a:t>all methods mean</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38211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91400" cy="1142682"/>
          </a:xfrm>
        </p:spPr>
        <p:txBody>
          <a:bodyPr>
            <a:normAutofit/>
          </a:bodyPr>
          <a:lstStyle/>
          <a:p>
            <a:r>
              <a:rPr lang="en-US" sz="2800" dirty="0">
                <a:solidFill>
                  <a:schemeClr val="tx1">
                    <a:lumMod val="65000"/>
                    <a:lumOff val="35000"/>
                  </a:schemeClr>
                </a:solidFill>
              </a:rPr>
              <a:t>Why accurate results?</a:t>
            </a:r>
            <a:endParaRPr lang="ar-SA" sz="2800" dirty="0">
              <a:solidFill>
                <a:schemeClr val="tx1">
                  <a:lumMod val="65000"/>
                  <a:lumOff val="35000"/>
                </a:schemeClr>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dirty="0">
                <a:solidFill>
                  <a:schemeClr val="tx1">
                    <a:lumMod val="65000"/>
                    <a:lumOff val="35000"/>
                  </a:schemeClr>
                </a:solidFill>
              </a:rPr>
              <a:t>To avoid: </a:t>
            </a:r>
          </a:p>
          <a:p>
            <a:pPr marL="342900" indent="-342900" algn="l" rtl="0">
              <a:buFont typeface="Wingdings" panose="05000000000000000000" pitchFamily="2" charset="2"/>
              <a:buChar char="v"/>
            </a:pPr>
            <a:r>
              <a:rPr lang="en-US" b="0" dirty="0">
                <a:solidFill>
                  <a:schemeClr val="tx1">
                    <a:lumMod val="65000"/>
                    <a:lumOff val="35000"/>
                  </a:schemeClr>
                </a:solidFill>
              </a:rPr>
              <a:t>unnecessary treatment </a:t>
            </a:r>
          </a:p>
          <a:p>
            <a:pPr marL="342900" indent="-342900" algn="l" rtl="0">
              <a:buFont typeface="Wingdings" panose="05000000000000000000" pitchFamily="2" charset="2"/>
              <a:buChar char="v"/>
            </a:pPr>
            <a:r>
              <a:rPr lang="en-US" b="0" dirty="0">
                <a:solidFill>
                  <a:schemeClr val="tx1">
                    <a:lumMod val="65000"/>
                    <a:lumOff val="35000"/>
                  </a:schemeClr>
                </a:solidFill>
              </a:rPr>
              <a:t>treatment complications </a:t>
            </a:r>
          </a:p>
          <a:p>
            <a:pPr marL="342900" indent="-342900" algn="l" rtl="0">
              <a:buFont typeface="Wingdings" panose="05000000000000000000" pitchFamily="2" charset="2"/>
              <a:buChar char="v"/>
            </a:pPr>
            <a:r>
              <a:rPr lang="en-US" b="0" dirty="0">
                <a:solidFill>
                  <a:schemeClr val="tx1">
                    <a:lumMod val="65000"/>
                    <a:lumOff val="35000"/>
                  </a:schemeClr>
                </a:solidFill>
              </a:rPr>
              <a:t>failure to provide the proper treatment </a:t>
            </a:r>
          </a:p>
          <a:p>
            <a:pPr marL="342900" indent="-342900" algn="l" rtl="0">
              <a:buFont typeface="Wingdings" panose="05000000000000000000" pitchFamily="2" charset="2"/>
              <a:buChar char="v"/>
            </a:pPr>
            <a:r>
              <a:rPr lang="en-US" b="0" dirty="0">
                <a:solidFill>
                  <a:schemeClr val="tx1">
                    <a:lumMod val="65000"/>
                    <a:lumOff val="35000"/>
                  </a:schemeClr>
                </a:solidFill>
              </a:rPr>
              <a:t>delay in correct diagnosis </a:t>
            </a:r>
          </a:p>
          <a:p>
            <a:pPr marL="342900" indent="-342900" algn="l" rtl="0">
              <a:buFont typeface="Wingdings" panose="05000000000000000000" pitchFamily="2" charset="2"/>
              <a:buChar char="v"/>
            </a:pPr>
            <a:r>
              <a:rPr lang="en-US" b="0" dirty="0">
                <a:solidFill>
                  <a:schemeClr val="tx1">
                    <a:lumMod val="65000"/>
                    <a:lumOff val="35000"/>
                  </a:schemeClr>
                </a:solidFill>
              </a:rPr>
              <a:t>additional and unnecessary diagnostic testing</a:t>
            </a:r>
          </a:p>
          <a:p>
            <a:pPr marL="342900" indent="-342900" algn="l" rtl="0">
              <a:buFont typeface="Wingdings" panose="05000000000000000000" pitchFamily="2" charset="2"/>
              <a:buChar char="v"/>
            </a:pPr>
            <a:r>
              <a:rPr lang="en-US" b="0" dirty="0">
                <a:solidFill>
                  <a:schemeClr val="tx1">
                    <a:lumMod val="65000"/>
                    <a:lumOff val="35000"/>
                  </a:schemeClr>
                </a:solidFill>
              </a:rPr>
              <a:t>legal suit against the laboratory</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68672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chemeClr val="tx1">
                    <a:lumMod val="50000"/>
                    <a:lumOff val="50000"/>
                  </a:schemeClr>
                </a:solidFill>
              </a:rPr>
              <a:t>Acceptable performance:</a:t>
            </a:r>
            <a:endParaRPr lang="ar-SA" sz="2800" dirty="0">
              <a:solidFill>
                <a:schemeClr val="tx1">
                  <a:lumMod val="50000"/>
                  <a:lumOff val="50000"/>
                </a:schemeClr>
              </a:solidFill>
            </a:endParaRPr>
          </a:p>
        </p:txBody>
      </p:sp>
      <p:sp>
        <p:nvSpPr>
          <p:cNvPr id="3" name="Content Placeholder 2"/>
          <p:cNvSpPr>
            <a:spLocks noGrp="1"/>
          </p:cNvSpPr>
          <p:nvPr>
            <p:ph idx="1"/>
          </p:nvPr>
        </p:nvSpPr>
        <p:spPr>
          <a:xfrm>
            <a:off x="457200" y="1524000"/>
            <a:ext cx="7620000" cy="4602163"/>
          </a:xfrm>
        </p:spPr>
        <p:txBody>
          <a:bodyPr>
            <a:normAutofit fontScale="92500" lnSpcReduction="10000"/>
          </a:bodyPr>
          <a:lstStyle/>
          <a:p>
            <a:pPr marL="342900" indent="-342900" algn="just" rtl="0">
              <a:buFont typeface="Wingdings" panose="05000000000000000000" pitchFamily="2" charset="2"/>
              <a:buChar char="v"/>
            </a:pPr>
            <a:r>
              <a:rPr lang="en-US" dirty="0">
                <a:solidFill>
                  <a:schemeClr val="tx1">
                    <a:lumMod val="65000"/>
                    <a:lumOff val="35000"/>
                  </a:schemeClr>
                </a:solidFill>
              </a:rPr>
              <a:t>Criteria for acceptable performance is mentioned in the instructions provided with individual </a:t>
            </a:r>
            <a:r>
              <a:rPr lang="en-US" dirty="0" err="1">
                <a:solidFill>
                  <a:schemeClr val="tx1">
                    <a:lumMod val="65000"/>
                    <a:lumOff val="35000"/>
                  </a:schemeClr>
                </a:solidFill>
              </a:rPr>
              <a:t>programme</a:t>
            </a:r>
            <a:r>
              <a:rPr lang="en-US" dirty="0">
                <a:solidFill>
                  <a:schemeClr val="tx1">
                    <a:lumMod val="65000"/>
                    <a:lumOff val="35000"/>
                  </a:schemeClr>
                </a:solidFill>
              </a:rPr>
              <a:t>,</a:t>
            </a:r>
          </a:p>
          <a:p>
            <a:pPr marL="342900" indent="-342900" algn="just" rtl="0">
              <a:buFont typeface="Wingdings" panose="05000000000000000000" pitchFamily="2" charset="2"/>
              <a:buChar char="v"/>
            </a:pPr>
            <a:r>
              <a:rPr lang="en-US" dirty="0">
                <a:solidFill>
                  <a:schemeClr val="tx1">
                    <a:lumMod val="65000"/>
                    <a:lumOff val="35000"/>
                  </a:schemeClr>
                </a:solidFill>
              </a:rPr>
              <a:t>Result is </a:t>
            </a:r>
            <a:r>
              <a:rPr lang="en-US" dirty="0" err="1">
                <a:solidFill>
                  <a:schemeClr val="tx1">
                    <a:lumMod val="65000"/>
                    <a:lumOff val="35000"/>
                  </a:schemeClr>
                </a:solidFill>
              </a:rPr>
              <a:t>analysed</a:t>
            </a:r>
            <a:r>
              <a:rPr lang="en-US" dirty="0">
                <a:solidFill>
                  <a:schemeClr val="tx1">
                    <a:lumMod val="65000"/>
                    <a:lumOff val="35000"/>
                  </a:schemeClr>
                </a:solidFill>
              </a:rPr>
              <a:t> as follows:</a:t>
            </a:r>
          </a:p>
          <a:p>
            <a:pPr algn="ctr" rtl="0"/>
            <a:r>
              <a:rPr lang="en-US" dirty="0">
                <a:solidFill>
                  <a:schemeClr val="tx1">
                    <a:lumMod val="65000"/>
                    <a:lumOff val="35000"/>
                  </a:schemeClr>
                </a:solidFill>
              </a:rPr>
              <a:t>       QUANTITATIVE DATA:</a:t>
            </a:r>
          </a:p>
          <a:p>
            <a:pPr algn="l" rtl="0"/>
            <a:r>
              <a:rPr lang="en-US" dirty="0">
                <a:solidFill>
                  <a:schemeClr val="tx1">
                    <a:lumMod val="65000"/>
                    <a:lumOff val="35000"/>
                  </a:schemeClr>
                </a:solidFill>
              </a:rPr>
              <a:t>       For Gaussian distribution:</a:t>
            </a:r>
          </a:p>
          <a:p>
            <a:pPr algn="l" rtl="0"/>
            <a:r>
              <a:rPr lang="en-US" dirty="0">
                <a:solidFill>
                  <a:schemeClr val="tx1">
                    <a:lumMod val="65000"/>
                    <a:lumOff val="35000"/>
                  </a:schemeClr>
                </a:solidFill>
              </a:rPr>
              <a:t>        - Standard deviation index (SDI): &lt;2</a:t>
            </a:r>
          </a:p>
          <a:p>
            <a:pPr algn="l" rtl="0"/>
            <a:r>
              <a:rPr lang="en-US" dirty="0">
                <a:solidFill>
                  <a:schemeClr val="tx1">
                    <a:lumMod val="65000"/>
                    <a:lumOff val="35000"/>
                  </a:schemeClr>
                </a:solidFill>
              </a:rPr>
              <a:t>        - Target score (TS): &gt;50</a:t>
            </a:r>
          </a:p>
          <a:p>
            <a:pPr algn="l" rtl="0"/>
            <a:r>
              <a:rPr lang="en-US" dirty="0">
                <a:solidFill>
                  <a:schemeClr val="tx1">
                    <a:lumMod val="65000"/>
                    <a:lumOff val="35000"/>
                  </a:schemeClr>
                </a:solidFill>
              </a:rPr>
              <a:t>        - Percentage deviation (% Dev)</a:t>
            </a:r>
          </a:p>
          <a:p>
            <a:pPr algn="l" rtl="0"/>
            <a:r>
              <a:rPr lang="en-US" dirty="0">
                <a:solidFill>
                  <a:schemeClr val="tx1">
                    <a:lumMod val="65000"/>
                    <a:lumOff val="35000"/>
                  </a:schemeClr>
                </a:solidFill>
              </a:rPr>
              <a:t>       For non-Gaussian distribution:</a:t>
            </a:r>
          </a:p>
          <a:p>
            <a:pPr algn="l" rtl="0"/>
            <a:r>
              <a:rPr lang="en-US" dirty="0">
                <a:solidFill>
                  <a:schemeClr val="tx1">
                    <a:lumMod val="65000"/>
                    <a:lumOff val="35000"/>
                  </a:schemeClr>
                </a:solidFill>
              </a:rPr>
              <a:t>        - Ranks</a:t>
            </a:r>
          </a:p>
          <a:p>
            <a:pPr algn="ctr" rtl="0"/>
            <a:r>
              <a:rPr lang="en-US" dirty="0">
                <a:solidFill>
                  <a:schemeClr val="tx1">
                    <a:lumMod val="65000"/>
                    <a:lumOff val="35000"/>
                  </a:schemeClr>
                </a:solidFill>
              </a:rPr>
              <a:t>       QUALITATIVE DATA:</a:t>
            </a:r>
          </a:p>
          <a:p>
            <a:pPr algn="l" rtl="0"/>
            <a:r>
              <a:rPr lang="en-US" dirty="0">
                <a:solidFill>
                  <a:schemeClr val="tx1">
                    <a:lumMod val="65000"/>
                    <a:lumOff val="35000"/>
                  </a:schemeClr>
                </a:solidFill>
              </a:rPr>
              <a:t>        - Comparative numbers</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3896198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33847"/>
            <a:ext cx="3733800" cy="682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310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295400"/>
            <a:ext cx="7620000" cy="4830763"/>
          </a:xfrm>
        </p:spPr>
        <p:txBody>
          <a:bodyPr>
            <a:noAutofit/>
          </a:bodyPr>
          <a:lstStyle/>
          <a:p>
            <a:pPr algn="l" rtl="0"/>
            <a:r>
              <a:rPr lang="en-US" dirty="0">
                <a:solidFill>
                  <a:schemeClr val="tx2"/>
                </a:solidFill>
              </a:rPr>
              <a:t>Most of the persistently Out of Consensus results are due to:</a:t>
            </a:r>
          </a:p>
          <a:p>
            <a:pPr marL="342900" indent="-342900" algn="l" rtl="0">
              <a:buFont typeface="Wingdings" panose="05000000000000000000" pitchFamily="2" charset="2"/>
              <a:buChar char="v"/>
            </a:pPr>
            <a:r>
              <a:rPr lang="en-US" dirty="0">
                <a:solidFill>
                  <a:schemeClr val="tx2"/>
                </a:solidFill>
              </a:rPr>
              <a:t>Extra-analytical factors:</a:t>
            </a:r>
          </a:p>
          <a:p>
            <a:pPr algn="l" rtl="0"/>
            <a:r>
              <a:rPr lang="en-US" dirty="0"/>
              <a:t>     </a:t>
            </a:r>
            <a:r>
              <a:rPr lang="en-US" dirty="0">
                <a:solidFill>
                  <a:schemeClr val="tx1">
                    <a:lumMod val="65000"/>
                    <a:lumOff val="35000"/>
                  </a:schemeClr>
                </a:solidFill>
              </a:rPr>
              <a:t>- Incorrect registration/peer group selection</a:t>
            </a:r>
          </a:p>
          <a:p>
            <a:pPr algn="l" rtl="0"/>
            <a:r>
              <a:rPr lang="en-US" dirty="0">
                <a:solidFill>
                  <a:schemeClr val="tx1">
                    <a:lumMod val="65000"/>
                    <a:lumOff val="35000"/>
                  </a:schemeClr>
                </a:solidFill>
              </a:rPr>
              <a:t>     - Incorrect units/clerical errors</a:t>
            </a:r>
          </a:p>
          <a:p>
            <a:pPr algn="l" rtl="0"/>
            <a:r>
              <a:rPr lang="en-US" dirty="0">
                <a:solidFill>
                  <a:schemeClr val="tx1">
                    <a:lumMod val="65000"/>
                    <a:lumOff val="35000"/>
                  </a:schemeClr>
                </a:solidFill>
              </a:rPr>
              <a:t>     - Delayed shipment/storage</a:t>
            </a:r>
          </a:p>
          <a:p>
            <a:pPr algn="l" rtl="0"/>
            <a:r>
              <a:rPr lang="en-US" dirty="0">
                <a:solidFill>
                  <a:schemeClr val="tx1">
                    <a:lumMod val="65000"/>
                    <a:lumOff val="35000"/>
                  </a:schemeClr>
                </a:solidFill>
              </a:rPr>
              <a:t>     - Delayed result performance/reporting</a:t>
            </a:r>
          </a:p>
          <a:p>
            <a:pPr algn="l" rtl="0"/>
            <a:r>
              <a:rPr lang="en-US" dirty="0">
                <a:solidFill>
                  <a:schemeClr val="tx1">
                    <a:lumMod val="65000"/>
                    <a:lumOff val="35000"/>
                  </a:schemeClr>
                </a:solidFill>
              </a:rPr>
              <a:t>     - Reconstitution mistakes</a:t>
            </a:r>
          </a:p>
          <a:p>
            <a:pPr marL="342900" indent="-342900" algn="l" rtl="0">
              <a:buFont typeface="Wingdings" panose="05000000000000000000" pitchFamily="2" charset="2"/>
              <a:buChar char="v"/>
            </a:pPr>
            <a:r>
              <a:rPr lang="en-US" dirty="0">
                <a:solidFill>
                  <a:schemeClr val="tx2"/>
                </a:solidFill>
              </a:rPr>
              <a:t>Analytical factors:</a:t>
            </a:r>
          </a:p>
          <a:p>
            <a:pPr algn="l" rtl="0"/>
            <a:r>
              <a:rPr lang="en-US" dirty="0"/>
              <a:t>     </a:t>
            </a:r>
            <a:r>
              <a:rPr lang="en-US" dirty="0">
                <a:solidFill>
                  <a:schemeClr val="tx1">
                    <a:lumMod val="65000"/>
                    <a:lumOff val="35000"/>
                  </a:schemeClr>
                </a:solidFill>
              </a:rPr>
              <a:t>- Poor calibration</a:t>
            </a:r>
          </a:p>
          <a:p>
            <a:pPr algn="l" rtl="0"/>
            <a:r>
              <a:rPr lang="en-US" dirty="0">
                <a:solidFill>
                  <a:schemeClr val="tx1">
                    <a:lumMod val="65000"/>
                    <a:lumOff val="35000"/>
                  </a:schemeClr>
                </a:solidFill>
              </a:rPr>
              <a:t>     - Changed reagents (New or non-dedicated)</a:t>
            </a:r>
          </a:p>
          <a:p>
            <a:pPr algn="l" rtl="0"/>
            <a:r>
              <a:rPr lang="en-US" dirty="0">
                <a:solidFill>
                  <a:schemeClr val="tx1">
                    <a:lumMod val="65000"/>
                    <a:lumOff val="35000"/>
                  </a:schemeClr>
                </a:solidFill>
              </a:rPr>
              <a:t>     - Changed instrument</a:t>
            </a:r>
          </a:p>
          <a:p>
            <a:pPr marL="342900" indent="-342900" algn="l" rtl="0">
              <a:buFont typeface="Wingdings" panose="05000000000000000000" pitchFamily="2" charset="2"/>
              <a:buChar char="v"/>
            </a:pPr>
            <a:r>
              <a:rPr lang="en-US" dirty="0">
                <a:solidFill>
                  <a:schemeClr val="tx2"/>
                </a:solidFill>
              </a:rPr>
              <a:t>Failure to review last evaluation</a:t>
            </a:r>
          </a:p>
          <a:p>
            <a:r>
              <a:rPr lang="en-US" b="0" dirty="0"/>
              <a:t>.</a:t>
            </a:r>
          </a:p>
          <a:p>
            <a:pPr marL="342900" indent="-342900" algn="l" rtl="0">
              <a:buFont typeface="Wingdings" panose="05000000000000000000" pitchFamily="2" charset="2"/>
              <a:buChar char="v"/>
            </a:pPr>
            <a:endParaRPr lang="ar-SA"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621855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543800" cy="1142682"/>
          </a:xfrm>
        </p:spPr>
        <p:txBody>
          <a:bodyPr>
            <a:normAutofit/>
          </a:bodyPr>
          <a:lstStyle/>
          <a:p>
            <a:r>
              <a:rPr lang="en-US" sz="2800" dirty="0">
                <a:solidFill>
                  <a:schemeClr val="accent1">
                    <a:lumMod val="75000"/>
                  </a:schemeClr>
                </a:solidFill>
              </a:rPr>
              <a:t>The corrective and preventive action process </a:t>
            </a:r>
            <a:endParaRPr lang="ar-SA" sz="2800" dirty="0">
              <a:solidFill>
                <a:schemeClr val="accent1">
                  <a:lumMod val="75000"/>
                </a:schemeClr>
              </a:solidFill>
            </a:endParaRPr>
          </a:p>
        </p:txBody>
      </p:sp>
      <p:sp>
        <p:nvSpPr>
          <p:cNvPr id="3" name="Content Placeholder 2"/>
          <p:cNvSpPr>
            <a:spLocks noGrp="1"/>
          </p:cNvSpPr>
          <p:nvPr>
            <p:ph idx="1"/>
          </p:nvPr>
        </p:nvSpPr>
        <p:spPr>
          <a:xfrm>
            <a:off x="457200" y="1676400"/>
            <a:ext cx="7620000" cy="4602163"/>
          </a:xfrm>
        </p:spPr>
        <p:txBody>
          <a:bodyPr/>
          <a:lstStyle/>
          <a:p>
            <a:pPr marL="342900" indent="-342900" algn="just" rtl="0">
              <a:buFont typeface="Wingdings" panose="05000000000000000000" pitchFamily="2" charset="2"/>
              <a:buChar char="v"/>
            </a:pPr>
            <a:r>
              <a:rPr lang="en-US" dirty="0">
                <a:solidFill>
                  <a:schemeClr val="tx1">
                    <a:lumMod val="65000"/>
                    <a:lumOff val="35000"/>
                  </a:schemeClr>
                </a:solidFill>
              </a:rPr>
              <a:t>Reviewing and defining the problem or non-conformity.</a:t>
            </a:r>
          </a:p>
          <a:p>
            <a:pPr marL="342900" indent="-342900" algn="just" rtl="0">
              <a:buFont typeface="Wingdings" panose="05000000000000000000" pitchFamily="2" charset="2"/>
              <a:buChar char="v"/>
            </a:pPr>
            <a:r>
              <a:rPr lang="en-US" dirty="0">
                <a:solidFill>
                  <a:schemeClr val="tx1">
                    <a:lumMod val="65000"/>
                    <a:lumOff val="35000"/>
                  </a:schemeClr>
                </a:solidFill>
              </a:rPr>
              <a:t>Finding the cause of problem.</a:t>
            </a:r>
          </a:p>
          <a:p>
            <a:pPr marL="342900" indent="-342900" algn="just" rtl="0">
              <a:buFont typeface="Wingdings" panose="05000000000000000000" pitchFamily="2" charset="2"/>
              <a:buChar char="v"/>
            </a:pPr>
            <a:r>
              <a:rPr lang="en-US" dirty="0">
                <a:solidFill>
                  <a:schemeClr val="tx1">
                    <a:lumMod val="65000"/>
                    <a:lumOff val="35000"/>
                  </a:schemeClr>
                </a:solidFill>
              </a:rPr>
              <a:t>Develop an action plan to correct the problem and prevent the recurrence.</a:t>
            </a:r>
          </a:p>
          <a:p>
            <a:pPr marL="342900" indent="-342900" algn="just" rtl="0">
              <a:buFont typeface="Wingdings" panose="05000000000000000000" pitchFamily="2" charset="2"/>
              <a:buChar char="v"/>
            </a:pPr>
            <a:r>
              <a:rPr lang="en-US" dirty="0">
                <a:solidFill>
                  <a:schemeClr val="tx1">
                    <a:lumMod val="65000"/>
                    <a:lumOff val="35000"/>
                  </a:schemeClr>
                </a:solidFill>
              </a:rPr>
              <a:t>Implementing the plan.</a:t>
            </a:r>
          </a:p>
          <a:p>
            <a:pPr marL="342900" indent="-342900" algn="just" rtl="0">
              <a:buFont typeface="Wingdings" panose="05000000000000000000" pitchFamily="2" charset="2"/>
              <a:buChar char="v"/>
            </a:pPr>
            <a:r>
              <a:rPr lang="en-US" dirty="0">
                <a:solidFill>
                  <a:schemeClr val="tx1">
                    <a:lumMod val="65000"/>
                    <a:lumOff val="35000"/>
                  </a:schemeClr>
                </a:solidFill>
              </a:rPr>
              <a:t>Evaluating the effectiveness of the correction in preventing the problem.</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8998013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rgbClr val="00B050"/>
                </a:solidFill>
              </a:rPr>
              <a:t>6. Information management:</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The product of the laboratory is information, primarily in the form of </a:t>
            </a:r>
            <a:r>
              <a:rPr lang="en-US" dirty="0">
                <a:solidFill>
                  <a:schemeClr val="tx1">
                    <a:lumMod val="65000"/>
                    <a:lumOff val="35000"/>
                  </a:schemeClr>
                </a:solidFill>
              </a:rPr>
              <a:t>test reporting</a:t>
            </a:r>
            <a:r>
              <a:rPr lang="en-US" b="0" dirty="0">
                <a:solidFill>
                  <a:schemeClr val="tx1">
                    <a:lumMod val="65000"/>
                    <a:lumOff val="35000"/>
                  </a:schemeClr>
                </a:solidFill>
              </a:rPr>
              <a:t>. Information (data) needs to be carefully managed to ensure accuracy and confidentiality, as well as accessibility to the laboratory staff and to the health care providers. Information may be managed and conveyed with either paper systems or with computers; both will be discussed in the section on information management.</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pic>
        <p:nvPicPr>
          <p:cNvPr id="1026" name="Picture 2" descr="C:\Program Files (x86)\Microsoft Office\MEDIA\CAGCAT10\j02857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029200"/>
            <a:ext cx="1243012" cy="74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62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rgbClr val="00B050"/>
                </a:solidFill>
              </a:rPr>
              <a:t>7. Documents and records:</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Documents are needed in the laboratory to inform how to do things, and laboratories always have many documents </a:t>
            </a:r>
            <a:r>
              <a:rPr lang="en-US" b="0" dirty="0" err="1">
                <a:solidFill>
                  <a:schemeClr val="tx1">
                    <a:lumMod val="65000"/>
                    <a:lumOff val="35000"/>
                  </a:schemeClr>
                </a:solidFill>
              </a:rPr>
              <a:t>eg</a:t>
            </a:r>
            <a:r>
              <a:rPr lang="en-US" b="0" dirty="0">
                <a:solidFill>
                  <a:schemeClr val="tx1">
                    <a:lumMod val="65000"/>
                    <a:lumOff val="35000"/>
                  </a:schemeClr>
                </a:solidFill>
              </a:rPr>
              <a:t> </a:t>
            </a:r>
            <a:r>
              <a:rPr lang="en-US" dirty="0">
                <a:solidFill>
                  <a:schemeClr val="tx1">
                    <a:lumMod val="65000"/>
                    <a:lumOff val="35000"/>
                  </a:schemeClr>
                </a:solidFill>
              </a:rPr>
              <a:t>SOPs, Quality Manuals, Reference Materials</a:t>
            </a:r>
            <a:r>
              <a:rPr lang="en-US" b="0" dirty="0">
                <a:solidFill>
                  <a:schemeClr val="tx1">
                    <a:lumMod val="65000"/>
                    <a:lumOff val="35000"/>
                  </a:schemeClr>
                </a:solidFill>
              </a:rPr>
              <a:t>. Records must be meticulously maintained so as to be accurate and accessible.</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65</a:t>
            </a:fld>
            <a:endParaRPr lang="en-US"/>
          </a:p>
        </p:txBody>
      </p:sp>
      <p:pic>
        <p:nvPicPr>
          <p:cNvPr id="15364" name="Picture 4" descr="How to Create File System Triggers in Pyth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486400"/>
            <a:ext cx="1573931"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58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142682"/>
          </a:xfrm>
        </p:spPr>
        <p:txBody>
          <a:bodyPr>
            <a:normAutofit/>
          </a:bodyPr>
          <a:lstStyle/>
          <a:p>
            <a:r>
              <a:rPr lang="en-US" sz="2800" dirty="0">
                <a:solidFill>
                  <a:srgbClr val="00B050"/>
                </a:solidFill>
              </a:rPr>
              <a:t>8. Occurrence management:</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An “occurrence” is an error or an </a:t>
            </a:r>
            <a:r>
              <a:rPr lang="en-US" dirty="0">
                <a:solidFill>
                  <a:schemeClr val="tx1">
                    <a:lumMod val="65000"/>
                    <a:lumOff val="35000"/>
                  </a:schemeClr>
                </a:solidFill>
              </a:rPr>
              <a:t>event that should not have happened</a:t>
            </a:r>
            <a:r>
              <a:rPr lang="en-US" b="0" dirty="0">
                <a:solidFill>
                  <a:schemeClr val="tx1">
                    <a:lumMod val="65000"/>
                    <a:lumOff val="35000"/>
                  </a:schemeClr>
                </a:solidFill>
              </a:rPr>
              <a:t>. A system is needed to detect these problems or occurrences, to handle them properly, and to learn from mistakes and take action so that they do not happen again.</a:t>
            </a:r>
          </a:p>
          <a:p>
            <a:pPr algn="just" rtl="0"/>
            <a:r>
              <a:rPr lang="en-US" b="0" dirty="0">
                <a:solidFill>
                  <a:schemeClr val="tx1">
                    <a:lumMod val="65000"/>
                    <a:lumOff val="35000"/>
                  </a:schemeClr>
                </a:solidFill>
              </a:rPr>
              <a:t>Pre-examination errors</a:t>
            </a:r>
          </a:p>
          <a:p>
            <a:pPr algn="just" rtl="0"/>
            <a:r>
              <a:rPr lang="en-US" b="0" dirty="0">
                <a:solidFill>
                  <a:schemeClr val="tx1">
                    <a:lumMod val="65000"/>
                    <a:lumOff val="35000"/>
                  </a:schemeClr>
                </a:solidFill>
              </a:rPr>
              <a:t>Examination errors</a:t>
            </a:r>
          </a:p>
          <a:p>
            <a:pPr algn="just" rtl="0"/>
            <a:r>
              <a:rPr lang="en-US" b="0" dirty="0">
                <a:solidFill>
                  <a:schemeClr val="tx1">
                    <a:lumMod val="65000"/>
                    <a:lumOff val="35000"/>
                  </a:schemeClr>
                </a:solidFill>
              </a:rPr>
              <a:t>Post-examination </a:t>
            </a:r>
            <a:r>
              <a:rPr lang="en-US" b="0" dirty="0" err="1">
                <a:solidFill>
                  <a:schemeClr val="tx1">
                    <a:lumMod val="65000"/>
                    <a:lumOff val="35000"/>
                  </a:schemeClr>
                </a:solidFill>
              </a:rPr>
              <a:t>erros</a:t>
            </a:r>
            <a:endParaRPr lang="en-US" b="0" dirty="0">
              <a:solidFill>
                <a:schemeClr val="tx1">
                  <a:lumMod val="65000"/>
                  <a:lumOff val="35000"/>
                </a:schemeClr>
              </a:solidFill>
            </a:endParaRPr>
          </a:p>
          <a:p>
            <a:pPr algn="just" rtl="0"/>
            <a:r>
              <a:rPr lang="en-US" b="0" dirty="0">
                <a:solidFill>
                  <a:schemeClr val="tx1">
                    <a:lumMod val="65000"/>
                    <a:lumOff val="35000"/>
                  </a:schemeClr>
                </a:solidFill>
              </a:rPr>
              <a:t>Occurrence Report Form</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a:p>
        </p:txBody>
      </p:sp>
      <p:pic>
        <p:nvPicPr>
          <p:cNvPr id="7170" name="Picture 2" descr="C:\Program Files (x86)\Microsoft Office\MEDIA\CAGCAT10\j02523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324" y="5588083"/>
            <a:ext cx="1219200" cy="76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03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solidFill>
                  <a:srgbClr val="00B050"/>
                </a:solidFill>
              </a:rPr>
              <a:t>9. assessment:</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normAutofit fontScale="92500" lnSpcReduction="10000"/>
          </a:bodyPr>
          <a:lstStyle/>
          <a:p>
            <a:pPr algn="just" rtl="0"/>
            <a:r>
              <a:rPr lang="en-US" b="0" dirty="0">
                <a:solidFill>
                  <a:schemeClr val="tx1">
                    <a:lumMod val="65000"/>
                    <a:lumOff val="35000"/>
                  </a:schemeClr>
                </a:solidFill>
              </a:rPr>
              <a:t>The process of assessment is a tool for examining laboratory performance and comparing it to standards, benchmarks or the performance of other laboratories. </a:t>
            </a:r>
          </a:p>
          <a:p>
            <a:pPr marL="342900" indent="-342900" algn="just" rtl="0">
              <a:buFont typeface="Wingdings" panose="05000000000000000000" pitchFamily="2" charset="2"/>
              <a:buChar char="v"/>
            </a:pPr>
            <a:r>
              <a:rPr lang="en-US" dirty="0">
                <a:solidFill>
                  <a:schemeClr val="tx1">
                    <a:lumMod val="65000"/>
                    <a:lumOff val="35000"/>
                  </a:schemeClr>
                </a:solidFill>
              </a:rPr>
              <a:t>Internal</a:t>
            </a:r>
            <a:r>
              <a:rPr lang="en-US" b="0" dirty="0">
                <a:solidFill>
                  <a:schemeClr val="tx1">
                    <a:lumMod val="65000"/>
                    <a:lumOff val="35000"/>
                  </a:schemeClr>
                </a:solidFill>
              </a:rPr>
              <a:t>:</a:t>
            </a:r>
          </a:p>
          <a:p>
            <a:pPr algn="just" rtl="0"/>
            <a:r>
              <a:rPr lang="en-US" b="0" dirty="0">
                <a:solidFill>
                  <a:schemeClr val="tx1">
                    <a:lumMod val="65000"/>
                    <a:lumOff val="35000"/>
                  </a:schemeClr>
                </a:solidFill>
              </a:rPr>
              <a:t>      - performed within the laboratory using its own staff</a:t>
            </a:r>
          </a:p>
          <a:p>
            <a:pPr algn="just" rtl="0"/>
            <a:r>
              <a:rPr lang="en-US" b="0" dirty="0">
                <a:solidFill>
                  <a:schemeClr val="tx1">
                    <a:lumMod val="65000"/>
                    <a:lumOff val="35000"/>
                  </a:schemeClr>
                </a:solidFill>
              </a:rPr>
              <a:t>      - at least once a year {ISO 15189:2007 [4.14.2] </a:t>
            </a:r>
          </a:p>
          <a:p>
            <a:pPr marL="342900" indent="-342900" algn="just" rtl="0">
              <a:buFont typeface="Wingdings" panose="05000000000000000000" pitchFamily="2" charset="2"/>
              <a:buChar char="v"/>
            </a:pPr>
            <a:r>
              <a:rPr lang="en-US" dirty="0">
                <a:solidFill>
                  <a:schemeClr val="tx1">
                    <a:lumMod val="65000"/>
                    <a:lumOff val="35000"/>
                  </a:schemeClr>
                </a:solidFill>
              </a:rPr>
              <a:t>External:</a:t>
            </a:r>
          </a:p>
          <a:p>
            <a:pPr algn="just" rtl="0"/>
            <a:r>
              <a:rPr lang="en-US" b="0" dirty="0">
                <a:solidFill>
                  <a:schemeClr val="tx1">
                    <a:lumMod val="65000"/>
                    <a:lumOff val="35000"/>
                  </a:schemeClr>
                </a:solidFill>
              </a:rPr>
              <a:t>       - conducted by a group or agency outside the laboratory. </a:t>
            </a:r>
          </a:p>
          <a:p>
            <a:pPr algn="just" rtl="0"/>
            <a:endParaRPr lang="en-US" b="0" dirty="0">
              <a:solidFill>
                <a:schemeClr val="tx1">
                  <a:lumMod val="65000"/>
                  <a:lumOff val="35000"/>
                </a:schemeClr>
              </a:solidFill>
            </a:endParaRPr>
          </a:p>
          <a:p>
            <a:pPr algn="just" rtl="0"/>
            <a:r>
              <a:rPr lang="en-US" b="0" dirty="0">
                <a:solidFill>
                  <a:schemeClr val="tx1">
                    <a:lumMod val="65000"/>
                    <a:lumOff val="35000"/>
                  </a:schemeClr>
                </a:solidFill>
              </a:rPr>
              <a:t>What is being done?</a:t>
            </a:r>
          </a:p>
          <a:p>
            <a:pPr algn="just" rtl="0"/>
            <a:r>
              <a:rPr lang="en-US" b="0" dirty="0">
                <a:solidFill>
                  <a:schemeClr val="tx1">
                    <a:lumMod val="65000"/>
                    <a:lumOff val="35000"/>
                  </a:schemeClr>
                </a:solidFill>
              </a:rPr>
              <a:t>Is it according to SOP?</a:t>
            </a:r>
          </a:p>
          <a:p>
            <a:pPr algn="just" rtl="0"/>
            <a:r>
              <a:rPr lang="en-US" b="0" dirty="0">
                <a:solidFill>
                  <a:schemeClr val="tx1">
                    <a:lumMod val="65000"/>
                    <a:lumOff val="35000"/>
                  </a:schemeClr>
                </a:solidFill>
              </a:rPr>
              <a:t>Is SOP according to Standards?</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029200"/>
            <a:ext cx="14001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178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solidFill>
                  <a:srgbClr val="00B050"/>
                </a:solidFill>
              </a:rPr>
              <a:t>10. Process improvement:</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The primary goal in a quality management system is </a:t>
            </a:r>
            <a:r>
              <a:rPr lang="en-US" dirty="0">
                <a:solidFill>
                  <a:schemeClr val="tx1">
                    <a:lumMod val="65000"/>
                    <a:lumOff val="35000"/>
                  </a:schemeClr>
                </a:solidFill>
              </a:rPr>
              <a:t>continuous improvement</a:t>
            </a:r>
            <a:r>
              <a:rPr lang="en-US" b="0" dirty="0">
                <a:solidFill>
                  <a:schemeClr val="tx1">
                    <a:lumMod val="65000"/>
                    <a:lumOff val="35000"/>
                  </a:schemeClr>
                </a:solidFill>
              </a:rPr>
              <a:t> of the laboratory processes, and this must be done in a systematic manner. </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2194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532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142682"/>
          </a:xfrm>
        </p:spPr>
        <p:txBody>
          <a:bodyPr>
            <a:normAutofit/>
          </a:bodyPr>
          <a:lstStyle/>
          <a:p>
            <a:r>
              <a:rPr lang="en-US" sz="2800" dirty="0">
                <a:solidFill>
                  <a:srgbClr val="00B050"/>
                </a:solidFill>
              </a:rPr>
              <a:t>11. Customer service:</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algn="just" rtl="0"/>
            <a:r>
              <a:rPr lang="en-US" b="0" dirty="0">
                <a:solidFill>
                  <a:schemeClr val="tx1">
                    <a:lumMod val="65000"/>
                    <a:lumOff val="35000"/>
                  </a:schemeClr>
                </a:solidFill>
              </a:rPr>
              <a:t>The concept of customer service has often been overlooked in laboratory practice. However, it is important to note that the laboratory is a </a:t>
            </a:r>
            <a:r>
              <a:rPr lang="en-US" dirty="0">
                <a:solidFill>
                  <a:schemeClr val="tx1">
                    <a:lumMod val="65000"/>
                    <a:lumOff val="35000"/>
                  </a:schemeClr>
                </a:solidFill>
              </a:rPr>
              <a:t>service organization</a:t>
            </a:r>
            <a:r>
              <a:rPr lang="en-US" b="0" dirty="0">
                <a:solidFill>
                  <a:schemeClr val="tx1">
                    <a:lumMod val="65000"/>
                    <a:lumOff val="35000"/>
                  </a:schemeClr>
                </a:solidFill>
              </a:rPr>
              <a:t>; therefore, it is essential that clients of the laboratory receive what they need. The laboratory should understand who the customers are, and should assess their needs and use customer feedback for making improvements.</a:t>
            </a:r>
          </a:p>
          <a:p>
            <a:pPr algn="just" rtl="0"/>
            <a:r>
              <a:rPr lang="en-US" b="0" dirty="0">
                <a:solidFill>
                  <a:schemeClr val="tx1">
                    <a:lumMod val="65000"/>
                    <a:lumOff val="35000"/>
                  </a:schemeClr>
                </a:solidFill>
              </a:rPr>
              <a:t>Complaint monitoring</a:t>
            </a:r>
          </a:p>
          <a:p>
            <a:pPr algn="just" rtl="0"/>
            <a:r>
              <a:rPr lang="en-US" b="0" dirty="0">
                <a:solidFill>
                  <a:schemeClr val="tx1">
                    <a:lumMod val="65000"/>
                    <a:lumOff val="35000"/>
                  </a:schemeClr>
                </a:solidFill>
              </a:rPr>
              <a:t>Customer surveys</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69</a:t>
            </a:fld>
            <a:endParaRPr lang="en-US"/>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834822"/>
            <a:ext cx="1219200" cy="140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28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pPr rtl="0"/>
            <a:r>
              <a:rPr lang="en-US" sz="2800" dirty="0">
                <a:solidFill>
                  <a:schemeClr val="accent4">
                    <a:lumMod val="50000"/>
                  </a:schemeClr>
                </a:solidFill>
              </a:rPr>
              <a:t>B. WHAT IS PRECISION?</a:t>
            </a:r>
            <a:endParaRPr lang="ar-SA" sz="2800" dirty="0">
              <a:solidFill>
                <a:schemeClr val="accent4">
                  <a:lumMod val="50000"/>
                </a:schemeClr>
              </a:solidFill>
            </a:endParaRPr>
          </a:p>
        </p:txBody>
      </p:sp>
      <p:sp>
        <p:nvSpPr>
          <p:cNvPr id="3" name="Content Placeholder 2"/>
          <p:cNvSpPr>
            <a:spLocks noGrp="1"/>
          </p:cNvSpPr>
          <p:nvPr>
            <p:ph idx="1"/>
          </p:nvPr>
        </p:nvSpPr>
        <p:spPr>
          <a:xfrm>
            <a:off x="457200" y="1524000"/>
            <a:ext cx="7620000" cy="4602163"/>
          </a:xfrm>
        </p:spPr>
        <p:txBody>
          <a:bodyPr>
            <a:normAutofit/>
          </a:bodyPr>
          <a:lstStyle/>
          <a:p>
            <a:pPr marL="342900" indent="-342900" algn="l" rtl="0">
              <a:buFont typeface="Wingdings" panose="05000000000000000000" pitchFamily="2" charset="2"/>
              <a:buChar char="v"/>
            </a:pPr>
            <a:r>
              <a:rPr lang="en-US" dirty="0">
                <a:solidFill>
                  <a:schemeClr val="tx1">
                    <a:lumMod val="65000"/>
                    <a:lumOff val="35000"/>
                  </a:schemeClr>
                </a:solidFill>
              </a:rPr>
              <a:t>Closeness among repeated values.</a:t>
            </a:r>
          </a:p>
          <a:p>
            <a:pPr marL="342900" indent="-342900" algn="just" rtl="0">
              <a:buFont typeface="Wingdings" panose="05000000000000000000" pitchFamily="2" charset="2"/>
              <a:buChar char="v"/>
            </a:pPr>
            <a:r>
              <a:rPr lang="en-US" dirty="0">
                <a:solidFill>
                  <a:schemeClr val="tx1">
                    <a:lumMod val="65000"/>
                    <a:lumOff val="35000"/>
                  </a:schemeClr>
                </a:solidFill>
              </a:rPr>
              <a:t>Described as low or high precision by using </a:t>
            </a:r>
            <a:r>
              <a:rPr lang="en-US" u="sng" dirty="0">
                <a:solidFill>
                  <a:schemeClr val="tx1">
                    <a:lumMod val="65000"/>
                    <a:lumOff val="35000"/>
                  </a:schemeClr>
                </a:solidFill>
              </a:rPr>
              <a:t>Coefficient of variation.</a:t>
            </a:r>
          </a:p>
          <a:p>
            <a:pPr marL="342900" indent="-342900" algn="just" rtl="0">
              <a:buFont typeface="Wingdings" panose="05000000000000000000" pitchFamily="2" charset="2"/>
              <a:buChar char="v"/>
            </a:pPr>
            <a:r>
              <a:rPr lang="en-US" dirty="0">
                <a:solidFill>
                  <a:schemeClr val="tx1">
                    <a:lumMod val="65000"/>
                    <a:lumOff val="35000"/>
                  </a:schemeClr>
                </a:solidFill>
              </a:rPr>
              <a:t>The lower the standard deviation, the more precise that measuring device is. </a:t>
            </a:r>
          </a:p>
          <a:p>
            <a:pPr marL="342900" indent="-342900" algn="just" rtl="0">
              <a:buFont typeface="Wingdings" panose="05000000000000000000" pitchFamily="2" charset="2"/>
              <a:buChar char="v"/>
            </a:pPr>
            <a:endParaRPr lang="en-US" dirty="0">
              <a:solidFill>
                <a:schemeClr val="tx1">
                  <a:lumMod val="65000"/>
                  <a:lumOff val="35000"/>
                </a:schemeClr>
              </a:solidFill>
            </a:endParaRPr>
          </a:p>
          <a:p>
            <a:pPr marL="342900" indent="-342900" algn="just" rtl="0">
              <a:buFont typeface="Wingdings" panose="05000000000000000000" pitchFamily="2" charset="2"/>
              <a:buChar char="v"/>
            </a:pPr>
            <a:endParaRPr lang="en-US" dirty="0">
              <a:solidFill>
                <a:schemeClr val="tx1">
                  <a:lumMod val="65000"/>
                  <a:lumOff val="35000"/>
                </a:schemeClr>
              </a:solidFill>
            </a:endParaRPr>
          </a:p>
          <a:p>
            <a:pPr marL="342900" indent="-342900" algn="just" rtl="0" fontAlgn="base">
              <a:buFont typeface="Wingdings" panose="05000000000000000000" pitchFamily="2" charset="2"/>
              <a:buChar char="v"/>
            </a:pPr>
            <a:r>
              <a:rPr lang="en-US" dirty="0">
                <a:solidFill>
                  <a:schemeClr val="tx1">
                    <a:lumMod val="65000"/>
                    <a:lumOff val="35000"/>
                  </a:schemeClr>
                </a:solidFill>
              </a:rPr>
              <a:t>CV minimizes apparent differences in SD of two data sets, while SD is used more often to measure the spread of values in a single data set</a:t>
            </a:r>
            <a:r>
              <a:rPr lang="en-US" b="0" dirty="0">
                <a:solidFill>
                  <a:schemeClr val="tx1">
                    <a:lumMod val="65000"/>
                    <a:lumOff val="35000"/>
                  </a:schemeClr>
                </a:solidFill>
              </a:rPr>
              <a:t>.</a:t>
            </a:r>
          </a:p>
          <a:p>
            <a:pPr fontAlgn="base"/>
            <a:r>
              <a:rPr lang="en-US" b="0" dirty="0"/>
              <a:t>.</a:t>
            </a:r>
          </a:p>
          <a:p>
            <a:pPr marL="342900" indent="-342900" algn="just" rtl="0">
              <a:buFont typeface="Wingdings" panose="05000000000000000000" pitchFamily="2" charset="2"/>
              <a:buChar char="v"/>
            </a:pPr>
            <a:endParaRPr lang="en-US" dirty="0">
              <a:solidFill>
                <a:schemeClr val="tx1">
                  <a:lumMod val="65000"/>
                  <a:lumOff val="35000"/>
                </a:schemeClr>
              </a:solidFill>
            </a:endParaRPr>
          </a:p>
          <a:p>
            <a:pPr algn="just"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4570" y="5410200"/>
            <a:ext cx="986601" cy="9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1828800" cy="5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186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142682"/>
          </a:xfrm>
        </p:spPr>
        <p:txBody>
          <a:bodyPr>
            <a:normAutofit/>
          </a:bodyPr>
          <a:lstStyle/>
          <a:p>
            <a:r>
              <a:rPr lang="en-US" sz="2800" dirty="0">
                <a:solidFill>
                  <a:srgbClr val="00B050"/>
                </a:solidFill>
              </a:rPr>
              <a:t>12. Facilities and safety:</a:t>
            </a:r>
            <a:endParaRPr lang="ar-SA" sz="2800" dirty="0">
              <a:solidFill>
                <a:srgbClr val="00B050"/>
              </a:solidFill>
            </a:endParaRPr>
          </a:p>
        </p:txBody>
      </p:sp>
      <p:sp>
        <p:nvSpPr>
          <p:cNvPr id="3" name="Content Placeholder 2"/>
          <p:cNvSpPr>
            <a:spLocks noGrp="1"/>
          </p:cNvSpPr>
          <p:nvPr>
            <p:ph idx="1"/>
          </p:nvPr>
        </p:nvSpPr>
        <p:spPr>
          <a:xfrm>
            <a:off x="457200" y="1524000"/>
            <a:ext cx="7620000" cy="4602163"/>
          </a:xfrm>
        </p:spPr>
        <p:txBody>
          <a:bodyPr/>
          <a:lstStyle/>
          <a:p>
            <a:pPr marL="342900" indent="-342900" algn="just" rtl="0">
              <a:buFont typeface="Wingdings" panose="05000000000000000000" pitchFamily="2" charset="2"/>
              <a:buChar char="v"/>
            </a:pPr>
            <a:r>
              <a:rPr lang="en-US" dirty="0">
                <a:solidFill>
                  <a:schemeClr val="tx1">
                    <a:lumMod val="65000"/>
                    <a:lumOff val="35000"/>
                  </a:schemeClr>
                </a:solidFill>
              </a:rPr>
              <a:t>Security</a:t>
            </a:r>
            <a:r>
              <a:rPr lang="en-US" b="0" dirty="0">
                <a:solidFill>
                  <a:schemeClr val="tx1">
                    <a:lumMod val="65000"/>
                    <a:lumOff val="35000"/>
                  </a:schemeClr>
                </a:solidFill>
              </a:rPr>
              <a:t>—which is the process of preventing unwanted risks and hazards from entering the laboratory space. </a:t>
            </a:r>
          </a:p>
          <a:p>
            <a:pPr marL="342900" indent="-342900" algn="just" rtl="0">
              <a:buFont typeface="Wingdings" panose="05000000000000000000" pitchFamily="2" charset="2"/>
              <a:buChar char="v"/>
            </a:pPr>
            <a:r>
              <a:rPr lang="en-US" dirty="0">
                <a:solidFill>
                  <a:schemeClr val="tx1">
                    <a:lumMod val="65000"/>
                    <a:lumOff val="35000"/>
                  </a:schemeClr>
                </a:solidFill>
              </a:rPr>
              <a:t>Containment</a:t>
            </a:r>
            <a:r>
              <a:rPr lang="en-US" b="0" dirty="0">
                <a:solidFill>
                  <a:schemeClr val="tx1">
                    <a:lumMod val="65000"/>
                    <a:lumOff val="35000"/>
                  </a:schemeClr>
                </a:solidFill>
              </a:rPr>
              <a:t>—which seeks to minimize risks and prevent hazards from leaving the laboratory space and causing harm to the community. </a:t>
            </a:r>
          </a:p>
          <a:p>
            <a:pPr marL="342900" indent="-342900" algn="just" rtl="0">
              <a:buFont typeface="Wingdings" panose="05000000000000000000" pitchFamily="2" charset="2"/>
              <a:buChar char="v"/>
            </a:pPr>
            <a:r>
              <a:rPr lang="en-US" dirty="0">
                <a:solidFill>
                  <a:schemeClr val="tx1">
                    <a:lumMod val="65000"/>
                    <a:lumOff val="35000"/>
                  </a:schemeClr>
                </a:solidFill>
              </a:rPr>
              <a:t>Safety</a:t>
            </a:r>
            <a:r>
              <a:rPr lang="en-US" b="0" dirty="0">
                <a:solidFill>
                  <a:schemeClr val="tx1">
                    <a:lumMod val="65000"/>
                    <a:lumOff val="35000"/>
                  </a:schemeClr>
                </a:solidFill>
              </a:rPr>
              <a:t>—which includes policies and procedures to prevent harm to workers, visitors and the community. </a:t>
            </a:r>
          </a:p>
          <a:p>
            <a:pPr marL="342900" indent="-342900" algn="just" rtl="0">
              <a:buFont typeface="Wingdings" panose="05000000000000000000" pitchFamily="2" charset="2"/>
              <a:buChar char="v"/>
            </a:pPr>
            <a:r>
              <a:rPr lang="en-US" dirty="0">
                <a:solidFill>
                  <a:schemeClr val="tx1">
                    <a:lumMod val="65000"/>
                    <a:lumOff val="35000"/>
                  </a:schemeClr>
                </a:solidFill>
              </a:rPr>
              <a:t>Ergonomics</a:t>
            </a:r>
            <a:r>
              <a:rPr lang="en-US" b="0" dirty="0">
                <a:solidFill>
                  <a:schemeClr val="tx1">
                    <a:lumMod val="65000"/>
                    <a:lumOff val="35000"/>
                  </a:schemeClr>
                </a:solidFill>
              </a:rPr>
              <a:t>—which addresses facility and equipment adaptation to allow safe and healthy working conditions at the laboratory site.</a:t>
            </a:r>
            <a:endParaRPr lang="ar-SA"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pic>
        <p:nvPicPr>
          <p:cNvPr id="5122" name="Picture 2" descr="C:\Program Files (x86)\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07291"/>
            <a:ext cx="1320800" cy="88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885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1:</a:t>
            </a:r>
            <a:endParaRPr lang="ar-SA" sz="2800" dirty="0"/>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 have joined a lab where no IQC is established. You request new IQC controls. In addition to IQC, how will you augment quality control in the lab?</a:t>
            </a:r>
          </a:p>
          <a:p>
            <a:pPr marL="457200" indent="-457200" algn="just" rtl="0">
              <a:buFont typeface="Arial" pitchFamily="34" charset="0"/>
              <a:buAutoNum type="arabicPeriod"/>
            </a:pPr>
            <a:r>
              <a:rPr lang="en-US" b="0" dirty="0">
                <a:solidFill>
                  <a:schemeClr val="tx1">
                    <a:lumMod val="65000"/>
                    <a:lumOff val="35000"/>
                  </a:schemeClr>
                </a:solidFill>
              </a:rPr>
              <a:t>Correlation check </a:t>
            </a:r>
            <a:r>
              <a:rPr lang="en-US" sz="1200" b="0" dirty="0">
                <a:solidFill>
                  <a:schemeClr val="tx1">
                    <a:lumMod val="65000"/>
                    <a:lumOff val="35000"/>
                  </a:schemeClr>
                </a:solidFill>
              </a:rPr>
              <a:t>(WBC/Hb/MCV/</a:t>
            </a:r>
            <a:r>
              <a:rPr lang="en-US" sz="1200" b="0" dirty="0" err="1">
                <a:solidFill>
                  <a:schemeClr val="tx1">
                    <a:lumMod val="65000"/>
                    <a:lumOff val="35000"/>
                  </a:schemeClr>
                </a:solidFill>
              </a:rPr>
              <a:t>Plt</a:t>
            </a:r>
            <a:r>
              <a:rPr lang="en-US" sz="1200" b="0" dirty="0">
                <a:solidFill>
                  <a:schemeClr val="tx1">
                    <a:lumMod val="65000"/>
                    <a:lumOff val="35000"/>
                  </a:schemeClr>
                </a:solidFill>
              </a:rPr>
              <a:t> with Smear &amp; History)</a:t>
            </a:r>
          </a:p>
          <a:p>
            <a:pPr marL="457200" indent="-457200" algn="just" rtl="0">
              <a:buAutoNum type="arabicPeriod"/>
            </a:pPr>
            <a:r>
              <a:rPr lang="en-US" b="0" dirty="0">
                <a:solidFill>
                  <a:schemeClr val="tx1">
                    <a:lumMod val="65000"/>
                    <a:lumOff val="35000"/>
                  </a:schemeClr>
                </a:solidFill>
              </a:rPr>
              <a:t>Delta check </a:t>
            </a:r>
            <a:r>
              <a:rPr lang="en-US" sz="1200" b="0" dirty="0">
                <a:solidFill>
                  <a:schemeClr val="tx1">
                    <a:lumMod val="65000"/>
                    <a:lumOff val="35000"/>
                  </a:schemeClr>
                </a:solidFill>
              </a:rPr>
              <a:t>(˂CV of </a:t>
            </a:r>
            <a:r>
              <a:rPr lang="en-US" sz="1200" b="0" dirty="0" err="1">
                <a:solidFill>
                  <a:schemeClr val="tx1">
                    <a:lumMod val="65000"/>
                    <a:lumOff val="35000"/>
                  </a:schemeClr>
                </a:solidFill>
              </a:rPr>
              <a:t>instrument+Biological</a:t>
            </a:r>
            <a:r>
              <a:rPr lang="en-US" sz="1200" b="0" dirty="0">
                <a:solidFill>
                  <a:schemeClr val="tx1">
                    <a:lumMod val="65000"/>
                    <a:lumOff val="35000"/>
                  </a:schemeClr>
                </a:solidFill>
              </a:rPr>
              <a:t> Variation) </a:t>
            </a:r>
          </a:p>
          <a:p>
            <a:pPr marL="457200" indent="-457200" algn="just" rtl="0">
              <a:buAutoNum type="arabicPeriod"/>
            </a:pPr>
            <a:r>
              <a:rPr lang="en-US" b="0" dirty="0">
                <a:solidFill>
                  <a:schemeClr val="tx1">
                    <a:lumMod val="65000"/>
                    <a:lumOff val="35000"/>
                  </a:schemeClr>
                </a:solidFill>
              </a:rPr>
              <a:t>Moving averages </a:t>
            </a:r>
            <a:r>
              <a:rPr lang="en-US" sz="1200" b="0" dirty="0">
                <a:solidFill>
                  <a:schemeClr val="tx1">
                    <a:lumMod val="65000"/>
                    <a:lumOff val="35000"/>
                  </a:schemeClr>
                </a:solidFill>
              </a:rPr>
              <a:t>(&gt;300 specimens ±3% of MCH,MCHC)</a:t>
            </a:r>
          </a:p>
          <a:p>
            <a:pPr marL="457200" indent="-457200" algn="just" rtl="0">
              <a:buFont typeface="Arial" pitchFamily="34" charset="0"/>
              <a:buAutoNum type="arabicPeriod"/>
            </a:pPr>
            <a:r>
              <a:rPr lang="en-US" b="0" dirty="0">
                <a:solidFill>
                  <a:schemeClr val="tx1">
                    <a:lumMod val="65000"/>
                    <a:lumOff val="35000"/>
                  </a:schemeClr>
                </a:solidFill>
              </a:rPr>
              <a:t>Duplicate patient testing </a:t>
            </a:r>
            <a:r>
              <a:rPr lang="en-US" sz="1200" b="0" dirty="0">
                <a:solidFill>
                  <a:schemeClr val="tx1">
                    <a:lumMod val="65000"/>
                    <a:lumOff val="35000"/>
                  </a:schemeClr>
                </a:solidFill>
              </a:rPr>
              <a:t>(&lt;2SD from 10 duplicates)</a:t>
            </a:r>
          </a:p>
          <a:p>
            <a:pPr marL="457200" indent="-457200" algn="just" rtl="0">
              <a:buAutoNum type="arabicPeriod"/>
            </a:pPr>
            <a:r>
              <a:rPr lang="en-US" b="0" dirty="0">
                <a:solidFill>
                  <a:schemeClr val="tx1">
                    <a:lumMod val="65000"/>
                    <a:lumOff val="35000"/>
                  </a:schemeClr>
                </a:solidFill>
              </a:rPr>
              <a:t>Regular maintenance of instrument</a:t>
            </a:r>
          </a:p>
          <a:p>
            <a:pPr marL="457200" indent="-457200" algn="just" rtl="0">
              <a:buAutoNum type="arabicPeriod"/>
            </a:pPr>
            <a:endParaRPr lang="en-US" dirty="0">
              <a:solidFill>
                <a:schemeClr val="tx1">
                  <a:lumMod val="65000"/>
                  <a:lumOff val="35000"/>
                </a:schemeClr>
              </a:solidFill>
            </a:endParaRPr>
          </a:p>
          <a:p>
            <a:pPr marL="457200" indent="-457200" algn="just" rtl="0">
              <a:buAutoNum type="arabicPeriod"/>
            </a:pP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731554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2:</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Your senior lab technician, trying to help you, has run Calibrator in place of control. What will you do?</a:t>
            </a:r>
          </a:p>
          <a:p>
            <a:pPr marL="457200" indent="-457200" algn="just" rtl="0">
              <a:buFont typeface="Arial" pitchFamily="34" charset="0"/>
              <a:buAutoNum type="arabicPeriod"/>
            </a:pPr>
            <a:r>
              <a:rPr lang="en-US" b="0" dirty="0">
                <a:solidFill>
                  <a:schemeClr val="tx1">
                    <a:lumMod val="65000"/>
                    <a:lumOff val="35000"/>
                  </a:schemeClr>
                </a:solidFill>
              </a:rPr>
              <a:t>Award him employee of the month</a:t>
            </a:r>
          </a:p>
          <a:p>
            <a:pPr marL="457200" indent="-457200" algn="just" rtl="0">
              <a:buFont typeface="Arial" pitchFamily="34" charset="0"/>
              <a:buAutoNum type="arabicPeriod"/>
            </a:pPr>
            <a:r>
              <a:rPr lang="en-US" b="0" dirty="0">
                <a:solidFill>
                  <a:schemeClr val="tx1">
                    <a:lumMod val="65000"/>
                    <a:lumOff val="35000"/>
                  </a:schemeClr>
                </a:solidFill>
              </a:rPr>
              <a:t>Educate him</a:t>
            </a:r>
          </a:p>
          <a:p>
            <a:pPr marL="457200" indent="-457200" algn="just" rtl="0">
              <a:buAutoNum type="arabicPeriod"/>
            </a:pPr>
            <a:r>
              <a:rPr lang="en-US" b="0" dirty="0">
                <a:solidFill>
                  <a:schemeClr val="tx1">
                    <a:lumMod val="65000"/>
                    <a:lumOff val="35000"/>
                  </a:schemeClr>
                </a:solidFill>
              </a:rPr>
              <a:t>Fire him</a:t>
            </a:r>
          </a:p>
          <a:p>
            <a:pPr marL="457200" indent="-457200" algn="just" rtl="0">
              <a:buAutoNum type="arabicPeriod"/>
            </a:pPr>
            <a:r>
              <a:rPr lang="en-US" b="0" dirty="0">
                <a:solidFill>
                  <a:schemeClr val="tx1">
                    <a:lumMod val="65000"/>
                    <a:lumOff val="35000"/>
                  </a:schemeClr>
                </a:solidFill>
              </a:rPr>
              <a:t>Record this event</a:t>
            </a:r>
          </a:p>
          <a:p>
            <a:pPr marL="457200" indent="-457200" algn="just" rtl="0">
              <a:buAutoNum type="arabicPeriod"/>
            </a:pPr>
            <a:endParaRPr lang="en-US" b="0" dirty="0">
              <a:solidFill>
                <a:schemeClr val="tx1">
                  <a:lumMod val="65000"/>
                  <a:lumOff val="35000"/>
                </a:schemeClr>
              </a:solidFill>
            </a:endParaRPr>
          </a:p>
          <a:p>
            <a:pPr marL="457200" indent="-457200" algn="just" rtl="0">
              <a:buAutoNum type="arabicPeriod"/>
            </a:pP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547833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3:</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 receive controls after a month but their date of expiry has </a:t>
            </a:r>
            <a:r>
              <a:rPr lang="en-US" dirty="0" smtClean="0">
                <a:solidFill>
                  <a:schemeClr val="tx1">
                    <a:lumMod val="65000"/>
                    <a:lumOff val="35000"/>
                  </a:schemeClr>
                </a:solidFill>
              </a:rPr>
              <a:t>passed by one day. </a:t>
            </a:r>
            <a:r>
              <a:rPr lang="en-US" dirty="0">
                <a:solidFill>
                  <a:schemeClr val="tx1">
                    <a:lumMod val="65000"/>
                    <a:lumOff val="35000"/>
                  </a:schemeClr>
                </a:solidFill>
              </a:rPr>
              <a:t>What will you do?</a:t>
            </a:r>
          </a:p>
          <a:p>
            <a:pPr marL="457200" indent="-457200" algn="l" rtl="0">
              <a:buFont typeface="Arial" pitchFamily="34" charset="0"/>
              <a:buAutoNum type="arabicPeriod"/>
            </a:pPr>
            <a:r>
              <a:rPr lang="en-US" b="0" dirty="0">
                <a:solidFill>
                  <a:schemeClr val="tx1">
                    <a:lumMod val="65000"/>
                    <a:lumOff val="35000"/>
                  </a:schemeClr>
                </a:solidFill>
              </a:rPr>
              <a:t>Change expiry date of controls and run</a:t>
            </a:r>
          </a:p>
          <a:p>
            <a:pPr marL="457200" indent="-457200" algn="l" rtl="0">
              <a:buFont typeface="Arial" pitchFamily="34" charset="0"/>
              <a:buAutoNum type="arabicPeriod"/>
            </a:pPr>
            <a:r>
              <a:rPr lang="en-US" b="0" dirty="0">
                <a:solidFill>
                  <a:schemeClr val="tx1">
                    <a:lumMod val="65000"/>
                    <a:lumOff val="35000"/>
                  </a:schemeClr>
                </a:solidFill>
              </a:rPr>
              <a:t>Inform your seniors</a:t>
            </a:r>
          </a:p>
          <a:p>
            <a:pPr marL="457200" indent="-457200" algn="l" rtl="0">
              <a:buFont typeface="Arial" pitchFamily="34" charset="0"/>
              <a:buAutoNum type="arabicPeriod"/>
            </a:pPr>
            <a:r>
              <a:rPr lang="en-US" b="0" dirty="0">
                <a:solidFill>
                  <a:schemeClr val="tx1">
                    <a:lumMod val="65000"/>
                    <a:lumOff val="35000"/>
                  </a:schemeClr>
                </a:solidFill>
              </a:rPr>
              <a:t>Run the control anyway</a:t>
            </a:r>
          </a:p>
          <a:p>
            <a:pPr marL="457200" indent="-457200" algn="l" rtl="0">
              <a:buAutoNum type="arabicPeriod"/>
            </a:pPr>
            <a:r>
              <a:rPr lang="en-US" b="0" dirty="0">
                <a:solidFill>
                  <a:schemeClr val="tx1">
                    <a:lumMod val="65000"/>
                    <a:lumOff val="35000"/>
                  </a:schemeClr>
                </a:solidFill>
              </a:rPr>
              <a:t>Stop testing patients samples</a:t>
            </a:r>
          </a:p>
          <a:p>
            <a:pPr algn="l"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598979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4:</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Your senior advises you to lend controls from nearby laboratory. You receive Level 3, and run. It shows following results:</a:t>
            </a:r>
          </a:p>
          <a:p>
            <a:pPr algn="l" rtl="0"/>
            <a:r>
              <a:rPr lang="en-US" dirty="0">
                <a:solidFill>
                  <a:schemeClr val="tx1">
                    <a:lumMod val="65000"/>
                    <a:lumOff val="35000"/>
                  </a:schemeClr>
                </a:solidFill>
              </a:rPr>
              <a:t>WBC: 15 x 10</a:t>
            </a:r>
            <a:r>
              <a:rPr lang="en-US" baseline="30000" dirty="0">
                <a:solidFill>
                  <a:schemeClr val="tx1">
                    <a:lumMod val="65000"/>
                    <a:lumOff val="35000"/>
                  </a:schemeClr>
                </a:solidFill>
              </a:rPr>
              <a:t>3</a:t>
            </a:r>
            <a:r>
              <a:rPr lang="en-US" dirty="0">
                <a:solidFill>
                  <a:schemeClr val="tx1">
                    <a:lumMod val="65000"/>
                    <a:lumOff val="35000"/>
                  </a:schemeClr>
                </a:solidFill>
              </a:rPr>
              <a:t>/µL, RBC: 1.0 x 10</a:t>
            </a:r>
            <a:r>
              <a:rPr lang="en-US" baseline="30000" dirty="0">
                <a:solidFill>
                  <a:schemeClr val="tx1">
                    <a:lumMod val="65000"/>
                    <a:lumOff val="35000"/>
                  </a:schemeClr>
                </a:solidFill>
              </a:rPr>
              <a:t>6</a:t>
            </a:r>
            <a:r>
              <a:rPr lang="en-US" dirty="0">
                <a:solidFill>
                  <a:schemeClr val="tx1">
                    <a:lumMod val="65000"/>
                    <a:lumOff val="35000"/>
                  </a:schemeClr>
                </a:solidFill>
              </a:rPr>
              <a:t>/µL, Hb: 17.0 g/dL, </a:t>
            </a:r>
            <a:r>
              <a:rPr lang="en-US" dirty="0" err="1">
                <a:solidFill>
                  <a:schemeClr val="tx1">
                    <a:lumMod val="65000"/>
                    <a:lumOff val="35000"/>
                  </a:schemeClr>
                </a:solidFill>
              </a:rPr>
              <a:t>Hct</a:t>
            </a:r>
            <a:r>
              <a:rPr lang="en-US" dirty="0">
                <a:solidFill>
                  <a:schemeClr val="tx1">
                    <a:lumMod val="65000"/>
                    <a:lumOff val="35000"/>
                  </a:schemeClr>
                </a:solidFill>
              </a:rPr>
              <a:t>: 9.2 L/L, MCV: 92 </a:t>
            </a:r>
            <a:r>
              <a:rPr lang="en-US" dirty="0" err="1">
                <a:solidFill>
                  <a:schemeClr val="tx1">
                    <a:lumMod val="65000"/>
                    <a:lumOff val="35000"/>
                  </a:schemeClr>
                </a:solidFill>
              </a:rPr>
              <a:t>fL</a:t>
            </a:r>
            <a:r>
              <a:rPr lang="en-US" dirty="0">
                <a:solidFill>
                  <a:schemeClr val="tx1">
                    <a:lumMod val="65000"/>
                    <a:lumOff val="35000"/>
                  </a:schemeClr>
                </a:solidFill>
              </a:rPr>
              <a:t>, MCH: 170 </a:t>
            </a:r>
            <a:r>
              <a:rPr lang="en-US" dirty="0" err="1">
                <a:solidFill>
                  <a:schemeClr val="tx1">
                    <a:lumMod val="65000"/>
                    <a:lumOff val="35000"/>
                  </a:schemeClr>
                </a:solidFill>
              </a:rPr>
              <a:t>pg</a:t>
            </a:r>
            <a:r>
              <a:rPr lang="en-US" dirty="0">
                <a:solidFill>
                  <a:schemeClr val="tx1">
                    <a:lumMod val="65000"/>
                    <a:lumOff val="35000"/>
                  </a:schemeClr>
                </a:solidFill>
              </a:rPr>
              <a:t>, MCHC: 184 g/dL,  </a:t>
            </a:r>
            <a:r>
              <a:rPr lang="en-US" dirty="0" err="1">
                <a:solidFill>
                  <a:schemeClr val="tx1">
                    <a:lumMod val="65000"/>
                    <a:lumOff val="35000"/>
                  </a:schemeClr>
                </a:solidFill>
              </a:rPr>
              <a:t>Plt</a:t>
            </a:r>
            <a:r>
              <a:rPr lang="en-US" dirty="0">
                <a:solidFill>
                  <a:schemeClr val="tx1">
                    <a:lumMod val="65000"/>
                    <a:lumOff val="35000"/>
                  </a:schemeClr>
                </a:solidFill>
              </a:rPr>
              <a:t>: 460 x 10</a:t>
            </a:r>
            <a:r>
              <a:rPr lang="en-US" baseline="30000" dirty="0">
                <a:solidFill>
                  <a:schemeClr val="tx1">
                    <a:lumMod val="65000"/>
                    <a:lumOff val="35000"/>
                  </a:schemeClr>
                </a:solidFill>
              </a:rPr>
              <a:t>3</a:t>
            </a:r>
            <a:r>
              <a:rPr lang="en-US" dirty="0">
                <a:solidFill>
                  <a:schemeClr val="tx1">
                    <a:lumMod val="65000"/>
                    <a:lumOff val="35000"/>
                  </a:schemeClr>
                </a:solidFill>
              </a:rPr>
              <a:t>/µL.</a:t>
            </a:r>
          </a:p>
          <a:p>
            <a:pPr algn="l" rtl="0"/>
            <a:r>
              <a:rPr lang="en-US" b="0" dirty="0">
                <a:solidFill>
                  <a:schemeClr val="tx1">
                    <a:lumMod val="65000"/>
                    <a:lumOff val="35000"/>
                  </a:schemeClr>
                </a:solidFill>
              </a:rPr>
              <a:t>Will you accept this control? What did you miss at reception?</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4009644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5:</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 request your vendor to find controls from someone. You receive only one level, and run it. Result shows a -2.5 SD value for </a:t>
            </a:r>
            <a:r>
              <a:rPr lang="en-US" dirty="0" err="1">
                <a:solidFill>
                  <a:schemeClr val="tx1">
                    <a:lumMod val="65000"/>
                    <a:lumOff val="35000"/>
                  </a:schemeClr>
                </a:solidFill>
              </a:rPr>
              <a:t>Hb</a:t>
            </a:r>
            <a:r>
              <a:rPr lang="en-US" dirty="0">
                <a:solidFill>
                  <a:schemeClr val="tx1">
                    <a:lumMod val="65000"/>
                    <a:lumOff val="35000"/>
                  </a:schemeClr>
                </a:solidFill>
              </a:rPr>
              <a:t>; other </a:t>
            </a:r>
            <a:r>
              <a:rPr lang="en-US" dirty="0" err="1">
                <a:solidFill>
                  <a:schemeClr val="tx1">
                    <a:lumMod val="65000"/>
                    <a:lumOff val="35000"/>
                  </a:schemeClr>
                </a:solidFill>
              </a:rPr>
              <a:t>parametres</a:t>
            </a:r>
            <a:r>
              <a:rPr lang="en-US" dirty="0">
                <a:solidFill>
                  <a:schemeClr val="tx1">
                    <a:lumMod val="65000"/>
                    <a:lumOff val="35000"/>
                  </a:schemeClr>
                </a:solidFill>
              </a:rPr>
              <a:t> are within ±2 SD.</a:t>
            </a:r>
          </a:p>
          <a:p>
            <a:pPr algn="just" rtl="0"/>
            <a:r>
              <a:rPr lang="en-US" b="0" dirty="0">
                <a:solidFill>
                  <a:schemeClr val="tx1">
                    <a:lumMod val="65000"/>
                    <a:lumOff val="35000"/>
                  </a:schemeClr>
                </a:solidFill>
              </a:rPr>
              <a:t>What will you do?</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443156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6:</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Luckily, next day, you receive commercially prepared Level 1 &amp; 2 controls. You have no previous data of control limits. </a:t>
            </a:r>
          </a:p>
          <a:p>
            <a:pPr algn="just" rtl="0"/>
            <a:r>
              <a:rPr lang="en-US" b="0" dirty="0">
                <a:solidFill>
                  <a:schemeClr val="tx1">
                    <a:lumMod val="65000"/>
                    <a:lumOff val="35000"/>
                  </a:schemeClr>
                </a:solidFill>
              </a:rPr>
              <a:t>How will you determine Mean and SD of these new control?</a:t>
            </a:r>
            <a:endParaRPr lang="ar-SA" b="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992474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7:</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You run Level 1 Control showing a value of -2.1SD for </a:t>
            </a:r>
            <a:r>
              <a:rPr lang="en-US" dirty="0" err="1">
                <a:solidFill>
                  <a:schemeClr val="tx1">
                    <a:lumMod val="65000"/>
                    <a:lumOff val="35000"/>
                  </a:schemeClr>
                </a:solidFill>
              </a:rPr>
              <a:t>Plt</a:t>
            </a:r>
            <a:r>
              <a:rPr lang="en-US" dirty="0">
                <a:solidFill>
                  <a:schemeClr val="tx1">
                    <a:lumMod val="65000"/>
                    <a:lumOff val="35000"/>
                  </a:schemeClr>
                </a:solidFill>
              </a:rPr>
              <a:t>. What will you do?</a:t>
            </a:r>
          </a:p>
          <a:p>
            <a:pPr marL="457200" indent="-457200" algn="l" rtl="0">
              <a:buAutoNum type="arabicPeriod"/>
            </a:pPr>
            <a:r>
              <a:rPr lang="en-US" b="0" dirty="0">
                <a:solidFill>
                  <a:schemeClr val="tx1">
                    <a:lumMod val="65000"/>
                    <a:lumOff val="35000"/>
                  </a:schemeClr>
                </a:solidFill>
              </a:rPr>
              <a:t>Re-run the control</a:t>
            </a:r>
          </a:p>
          <a:p>
            <a:pPr marL="457200" indent="-457200" algn="l" rtl="0">
              <a:buFont typeface="Arial" pitchFamily="34" charset="0"/>
              <a:buAutoNum type="arabicPeriod"/>
            </a:pPr>
            <a:r>
              <a:rPr lang="en-US" b="0" dirty="0">
                <a:solidFill>
                  <a:schemeClr val="tx1">
                    <a:lumMod val="65000"/>
                    <a:lumOff val="35000"/>
                  </a:schemeClr>
                </a:solidFill>
              </a:rPr>
              <a:t>Reject the run</a:t>
            </a:r>
          </a:p>
          <a:p>
            <a:pPr marL="457200" indent="-457200" algn="l" rtl="0">
              <a:buAutoNum type="arabicPeriod"/>
            </a:pPr>
            <a:r>
              <a:rPr lang="en-US" b="0" dirty="0">
                <a:solidFill>
                  <a:schemeClr val="tx1">
                    <a:lumMod val="65000"/>
                    <a:lumOff val="35000"/>
                  </a:schemeClr>
                </a:solidFill>
              </a:rPr>
              <a:t>See other levels</a:t>
            </a:r>
          </a:p>
          <a:p>
            <a:pPr marL="457200" indent="-457200" algn="l" rtl="0">
              <a:buAutoNum type="arabicPeriod"/>
            </a:pPr>
            <a:r>
              <a:rPr lang="en-US" b="0" dirty="0">
                <a:solidFill>
                  <a:schemeClr val="tx1">
                    <a:lumMod val="65000"/>
                    <a:lumOff val="35000"/>
                  </a:schemeClr>
                </a:solidFill>
              </a:rPr>
              <a:t>Start running tests.</a:t>
            </a:r>
            <a:endParaRPr lang="ar-SA" b="0" dirty="0">
              <a:solidFill>
                <a:schemeClr val="tx1">
                  <a:lumMod val="65000"/>
                  <a:lumOff val="35000"/>
                </a:schemeClr>
              </a:solidFill>
            </a:endParaRPr>
          </a:p>
          <a:p>
            <a:pPr algn="l" rtl="0"/>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782905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8:</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Today is the 7</a:t>
            </a:r>
            <a:r>
              <a:rPr lang="en-US" baseline="30000" dirty="0">
                <a:solidFill>
                  <a:schemeClr val="tx1">
                    <a:lumMod val="65000"/>
                    <a:lumOff val="35000"/>
                  </a:schemeClr>
                </a:solidFill>
              </a:rPr>
              <a:t>th</a:t>
            </a:r>
            <a:r>
              <a:rPr lang="en-US" dirty="0">
                <a:solidFill>
                  <a:schemeClr val="tx1">
                    <a:lumMod val="65000"/>
                    <a:lumOff val="35000"/>
                  </a:schemeClr>
                </a:solidFill>
              </a:rPr>
              <a:t> day of running IQC. Your technician is cheerful at results of all IQC levels being within ±2SD but you have detected something. Which </a:t>
            </a:r>
            <a:r>
              <a:rPr lang="en-US" dirty="0" err="1">
                <a:solidFill>
                  <a:schemeClr val="tx1">
                    <a:lumMod val="65000"/>
                    <a:lumOff val="35000"/>
                  </a:schemeClr>
                </a:solidFill>
              </a:rPr>
              <a:t>Westgard</a:t>
            </a:r>
            <a:r>
              <a:rPr lang="en-US" dirty="0">
                <a:solidFill>
                  <a:schemeClr val="tx1">
                    <a:lumMod val="65000"/>
                    <a:lumOff val="35000"/>
                  </a:schemeClr>
                </a:solidFill>
              </a:rPr>
              <a:t> rule is about to be violated?</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59" y="3048000"/>
            <a:ext cx="491389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22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9:</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How will you interpret the Prothrombin time (PT) control results for the current control run (if the ±2SD control limits are 11.80–14.20 seconds for Control N, and 25.00–28.00 seconds for Control P)? </a:t>
            </a:r>
          </a:p>
          <a:p>
            <a:pPr algn="l" rtl="0"/>
            <a:r>
              <a:rPr lang="en-US" dirty="0">
                <a:solidFill>
                  <a:schemeClr val="tx1">
                    <a:lumMod val="65000"/>
                    <a:lumOff val="35000"/>
                  </a:schemeClr>
                </a:solidFill>
              </a:rPr>
              <a:t>Control N 11.6 seconds</a:t>
            </a:r>
          </a:p>
          <a:p>
            <a:pPr algn="l" rtl="0"/>
            <a:r>
              <a:rPr lang="en-US" dirty="0">
                <a:solidFill>
                  <a:schemeClr val="tx1">
                    <a:lumMod val="65000"/>
                    <a:lumOff val="35000"/>
                  </a:schemeClr>
                </a:solidFill>
              </a:rPr>
              <a:t>Control P 24.6 seconds</a:t>
            </a:r>
          </a:p>
          <a:p>
            <a:pPr algn="l" rtl="0"/>
            <a:endParaRPr lang="en-US" b="0" dirty="0"/>
          </a:p>
          <a:p>
            <a:pPr algn="l" rtl="0"/>
            <a:r>
              <a:rPr lang="en-US" b="0" dirty="0">
                <a:solidFill>
                  <a:schemeClr val="tx1">
                    <a:lumMod val="65000"/>
                    <a:lumOff val="35000"/>
                  </a:schemeClr>
                </a:solidFill>
              </a:rPr>
              <a:t>1. Accept the run</a:t>
            </a:r>
          </a:p>
          <a:p>
            <a:pPr algn="l" rtl="0"/>
            <a:r>
              <a:rPr lang="en-US" b="0" dirty="0">
                <a:solidFill>
                  <a:schemeClr val="tx1">
                    <a:lumMod val="65000"/>
                    <a:lumOff val="35000"/>
                  </a:schemeClr>
                </a:solidFill>
              </a:rPr>
              <a:t>2. Reject the run</a:t>
            </a:r>
            <a:endParaRPr lang="ar-SA" b="0"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22139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457200" y="1524000"/>
            <a:ext cx="7620000" cy="4602163"/>
          </a:xfrm>
        </p:spPr>
        <p:txBody>
          <a:bodyPr/>
          <a:lstStyle/>
          <a:p>
            <a:pPr marL="342900" indent="-342900" algn="l" rtl="0">
              <a:buFont typeface="Wingdings" panose="05000000000000000000" pitchFamily="2" charset="2"/>
              <a:buChar char="v"/>
            </a:pPr>
            <a:r>
              <a:rPr lang="en-US" dirty="0">
                <a:solidFill>
                  <a:schemeClr val="tx1">
                    <a:lumMod val="65000"/>
                    <a:lumOff val="35000"/>
                  </a:schemeClr>
                </a:solidFill>
                <a:latin typeface="Lato"/>
              </a:rPr>
              <a:t>Manual calculation:</a:t>
            </a:r>
          </a:p>
          <a:p>
            <a:pPr algn="l" rtl="0"/>
            <a:endParaRPr lang="en-US" b="0" dirty="0">
              <a:solidFill>
                <a:schemeClr val="tx1">
                  <a:lumMod val="65000"/>
                  <a:lumOff val="35000"/>
                </a:schemeClr>
              </a:solidFill>
              <a:latin typeface="Lato"/>
            </a:endParaRPr>
          </a:p>
          <a:p>
            <a:pPr algn="l" rtl="0"/>
            <a:endParaRPr lang="en-US" b="0" dirty="0">
              <a:solidFill>
                <a:schemeClr val="tx1">
                  <a:lumMod val="65000"/>
                  <a:lumOff val="35000"/>
                </a:schemeClr>
              </a:solidFill>
              <a:latin typeface="Lato"/>
            </a:endParaRPr>
          </a:p>
          <a:p>
            <a:pPr algn="l" rtl="0"/>
            <a:endParaRPr lang="en-US" b="0" dirty="0">
              <a:solidFill>
                <a:schemeClr val="tx1">
                  <a:lumMod val="65000"/>
                  <a:lumOff val="35000"/>
                </a:schemeClr>
              </a:solidFill>
              <a:latin typeface="Lato"/>
            </a:endParaRPr>
          </a:p>
          <a:p>
            <a:pPr algn="l" rtl="0"/>
            <a:r>
              <a:rPr lang="en-US" b="0" dirty="0">
                <a:solidFill>
                  <a:schemeClr val="tx1">
                    <a:lumMod val="65000"/>
                    <a:lumOff val="35000"/>
                  </a:schemeClr>
                </a:solidFill>
                <a:latin typeface="Lato"/>
              </a:rPr>
              <a:t>where </a:t>
            </a:r>
            <a:r>
              <a:rPr lang="el-GR" b="0" dirty="0">
                <a:solidFill>
                  <a:schemeClr val="tx1">
                    <a:lumMod val="65000"/>
                    <a:lumOff val="35000"/>
                  </a:schemeClr>
                </a:solidFill>
                <a:latin typeface="Arial"/>
                <a:cs typeface="Arial"/>
              </a:rPr>
              <a:t>Σ</a:t>
            </a:r>
            <a:r>
              <a:rPr lang="en-US" b="0" dirty="0">
                <a:solidFill>
                  <a:schemeClr val="tx1">
                    <a:lumMod val="65000"/>
                    <a:lumOff val="35000"/>
                  </a:schemeClr>
                </a:solidFill>
                <a:latin typeface="Lato"/>
              </a:rPr>
              <a:t> means "sum of“,     is a value in the data set, </a:t>
            </a:r>
            <a:r>
              <a:rPr lang="en-US" b="0" dirty="0">
                <a:solidFill>
                  <a:schemeClr val="tx1">
                    <a:lumMod val="65000"/>
                    <a:lumOff val="35000"/>
                  </a:schemeClr>
                </a:solidFill>
                <a:latin typeface="inherit"/>
              </a:rPr>
              <a:t>µ</a:t>
            </a:r>
            <a:r>
              <a:rPr lang="en-US" b="0" dirty="0">
                <a:solidFill>
                  <a:schemeClr val="tx1">
                    <a:lumMod val="65000"/>
                    <a:lumOff val="35000"/>
                  </a:schemeClr>
                </a:solidFill>
                <a:latin typeface="Lato"/>
              </a:rPr>
              <a:t> is the mean of the data set, and </a:t>
            </a:r>
            <a:r>
              <a:rPr lang="en-US" b="0" i="1" dirty="0">
                <a:solidFill>
                  <a:schemeClr val="tx1">
                    <a:lumMod val="65000"/>
                    <a:lumOff val="35000"/>
                  </a:schemeClr>
                </a:solidFill>
                <a:latin typeface="Times New Roman" panose="02020603050405020304" pitchFamily="18" charset="0"/>
                <a:cs typeface="Times New Roman" panose="02020603050405020304" pitchFamily="18" charset="0"/>
              </a:rPr>
              <a:t>N</a:t>
            </a:r>
            <a:r>
              <a:rPr lang="en-US" b="0" dirty="0">
                <a:solidFill>
                  <a:schemeClr val="tx1">
                    <a:lumMod val="65000"/>
                    <a:lumOff val="35000"/>
                  </a:schemeClr>
                </a:solidFill>
                <a:latin typeface="Lato"/>
              </a:rPr>
              <a:t> is the number of data points in the population.</a:t>
            </a:r>
          </a:p>
          <a:p>
            <a:pPr marL="342900" indent="-342900" algn="just" rtl="0">
              <a:buFont typeface="Wingdings" panose="05000000000000000000" pitchFamily="2" charset="2"/>
              <a:buChar char="v"/>
            </a:pPr>
            <a:r>
              <a:rPr lang="en-US" dirty="0">
                <a:solidFill>
                  <a:schemeClr val="tx1">
                    <a:lumMod val="65000"/>
                    <a:lumOff val="35000"/>
                  </a:schemeClr>
                </a:solidFill>
                <a:latin typeface="Lato"/>
              </a:rPr>
              <a:t>Formula in Excel sheet;</a:t>
            </a:r>
          </a:p>
          <a:p>
            <a:pPr marL="342900" indent="-342900" algn="just" rtl="0">
              <a:buFont typeface="Wingdings" panose="05000000000000000000" pitchFamily="2" charset="2"/>
              <a:buChar char="v"/>
            </a:pPr>
            <a:r>
              <a:rPr lang="en-US" dirty="0">
                <a:solidFill>
                  <a:schemeClr val="tx1">
                    <a:lumMod val="65000"/>
                    <a:lumOff val="35000"/>
                  </a:schemeClr>
                </a:solidFill>
                <a:latin typeface="Lato"/>
              </a:rPr>
              <a:t>On-line calculators.</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925" y="2133600"/>
            <a:ext cx="27813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575" y="3576801"/>
            <a:ext cx="151874" cy="32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1656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7030A0"/>
                </a:solidFill>
              </a:rPr>
              <a:t>Case 10:</a:t>
            </a:r>
            <a:endParaRPr lang="ar-SA" sz="2800" dirty="0">
              <a:solidFill>
                <a:srgbClr val="7030A0"/>
              </a:solidFill>
            </a:endParaRPr>
          </a:p>
        </p:txBody>
      </p:sp>
      <p:sp>
        <p:nvSpPr>
          <p:cNvPr id="3" name="Content Placeholder 2"/>
          <p:cNvSpPr>
            <a:spLocks noGrp="1"/>
          </p:cNvSpPr>
          <p:nvPr>
            <p:ph idx="1"/>
          </p:nvPr>
        </p:nvSpPr>
        <p:spPr/>
        <p:txBody>
          <a:bodyPr/>
          <a:lstStyle/>
          <a:p>
            <a:pPr algn="just" rtl="0"/>
            <a:r>
              <a:rPr lang="en-US" dirty="0">
                <a:solidFill>
                  <a:schemeClr val="tx1">
                    <a:lumMod val="65000"/>
                    <a:lumOff val="35000"/>
                  </a:schemeClr>
                </a:solidFill>
              </a:rPr>
              <a:t>What is an appropriate method to assess a laboratory operator’s COMPETENCY in performing prothrombin time (PT) and activated partial thromboplastin time (APTT) using an automated coagulation instrument?</a:t>
            </a:r>
          </a:p>
          <a:p>
            <a:pPr marL="457200" indent="-457200" algn="just" rtl="0">
              <a:buAutoNum type="arabicPeriod"/>
            </a:pPr>
            <a:r>
              <a:rPr lang="en-US" b="0" dirty="0">
                <a:solidFill>
                  <a:schemeClr val="tx1">
                    <a:lumMod val="65000"/>
                    <a:lumOff val="35000"/>
                  </a:schemeClr>
                </a:solidFill>
              </a:rPr>
              <a:t>Blinded pre-analyzed samples</a:t>
            </a:r>
          </a:p>
          <a:p>
            <a:pPr marL="457200" indent="-457200" algn="just" rtl="0">
              <a:buAutoNum type="arabicPeriod"/>
            </a:pPr>
            <a:r>
              <a:rPr lang="en-US" b="0" dirty="0">
                <a:solidFill>
                  <a:schemeClr val="tx1">
                    <a:lumMod val="65000"/>
                    <a:lumOff val="35000"/>
                  </a:schemeClr>
                </a:solidFill>
              </a:rPr>
              <a:t>Direct observing him via checklist</a:t>
            </a:r>
          </a:p>
          <a:p>
            <a:pPr marL="457200" indent="-457200" algn="l" rtl="0">
              <a:buFont typeface="+mj-lt"/>
              <a:buAutoNum type="arabicPeriod"/>
            </a:pPr>
            <a:r>
              <a:rPr lang="en-US" b="0" dirty="0">
                <a:solidFill>
                  <a:schemeClr val="tx1">
                    <a:lumMod val="65000"/>
                    <a:lumOff val="35000"/>
                  </a:schemeClr>
                </a:solidFill>
              </a:rPr>
              <a:t>Recommendation by fellow technicians</a:t>
            </a:r>
          </a:p>
          <a:p>
            <a:pPr marL="457200" indent="-457200" algn="l" rtl="0">
              <a:buFont typeface="+mj-lt"/>
              <a:buAutoNum type="arabicPeriod"/>
            </a:pPr>
            <a:r>
              <a:rPr lang="en-US" b="0" dirty="0">
                <a:solidFill>
                  <a:schemeClr val="tx1">
                    <a:lumMod val="65000"/>
                    <a:lumOff val="35000"/>
                  </a:schemeClr>
                </a:solidFill>
              </a:rPr>
              <a:t>Reviewing his years of experience</a:t>
            </a:r>
          </a:p>
          <a:p>
            <a:pPr marL="457200" indent="-457200" algn="l" rtl="0">
              <a:buFont typeface="+mj-lt"/>
              <a:buAutoNum type="arabicPeriod"/>
            </a:pPr>
            <a:r>
              <a:rPr lang="en-US" b="0" dirty="0">
                <a:solidFill>
                  <a:schemeClr val="tx1">
                    <a:lumMod val="65000"/>
                    <a:lumOff val="35000"/>
                  </a:schemeClr>
                </a:solidFill>
              </a:rPr>
              <a:t>Taking his viva </a:t>
            </a:r>
            <a:endParaRPr lang="ar-SA"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2280206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ctr"/>
            <a:r>
              <a:rPr lang="en-US" sz="2800" dirty="0">
                <a:solidFill>
                  <a:schemeClr val="accent5"/>
                </a:solidFill>
              </a:rPr>
              <a:t>Take home message:</a:t>
            </a:r>
            <a:endParaRPr lang="ar-SA" sz="2800" dirty="0">
              <a:solidFill>
                <a:schemeClr val="accent5"/>
              </a:solidFill>
            </a:endParaRPr>
          </a:p>
        </p:txBody>
      </p:sp>
      <p:sp>
        <p:nvSpPr>
          <p:cNvPr id="3" name="Content Placeholder 2"/>
          <p:cNvSpPr>
            <a:spLocks noGrp="1"/>
          </p:cNvSpPr>
          <p:nvPr>
            <p:ph idx="1"/>
          </p:nvPr>
        </p:nvSpPr>
        <p:spPr>
          <a:xfrm>
            <a:off x="457200" y="1752600"/>
            <a:ext cx="7772400" cy="4373563"/>
          </a:xfrm>
        </p:spPr>
        <p:txBody>
          <a:bodyPr>
            <a:normAutofit/>
          </a:bodyPr>
          <a:lstStyle/>
          <a:p>
            <a:pPr algn="ctr" rtl="0"/>
            <a:r>
              <a:rPr lang="en-US" sz="2800" dirty="0">
                <a:solidFill>
                  <a:schemeClr val="accent5"/>
                </a:solidFill>
                <a:latin typeface="High Tower Text" panose="02040502050506030303" pitchFamily="18" charset="0"/>
              </a:rPr>
              <a:t>Quality in lab depends on an holistic management </a:t>
            </a:r>
          </a:p>
          <a:p>
            <a:pPr algn="ctr" rtl="0"/>
            <a:r>
              <a:rPr lang="en-US" sz="2800" dirty="0">
                <a:solidFill>
                  <a:schemeClr val="accent5"/>
                </a:solidFill>
                <a:latin typeface="High Tower Text" panose="02040502050506030303" pitchFamily="18" charset="0"/>
              </a:rPr>
              <a:t>from specimen to report.</a:t>
            </a:r>
            <a:endParaRPr lang="ar-SA" sz="2800" dirty="0">
              <a:solidFill>
                <a:schemeClr val="accent5"/>
              </a:solidFill>
              <a:latin typeface="High Tower Text" panose="02040502050506030303"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pic>
        <p:nvPicPr>
          <p:cNvPr id="1027" name="Picture 3" descr="C:\Program Files (x86)\Microsoft Office\MEDIA\CAGCAT10\j0199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408471"/>
            <a:ext cx="953633" cy="9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13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142682"/>
          </a:xfrm>
        </p:spPr>
        <p:txBody>
          <a:bodyPr>
            <a:normAutofit/>
          </a:bodyPr>
          <a:lstStyle/>
          <a:p>
            <a:r>
              <a:rPr lang="en-US" sz="2400" dirty="0"/>
              <a:t>References &amp; recommendations:</a:t>
            </a:r>
            <a:endParaRPr lang="ar-SA" sz="2400" dirty="0"/>
          </a:p>
        </p:txBody>
      </p:sp>
      <p:sp>
        <p:nvSpPr>
          <p:cNvPr id="3" name="Content Placeholder 2"/>
          <p:cNvSpPr>
            <a:spLocks noGrp="1"/>
          </p:cNvSpPr>
          <p:nvPr>
            <p:ph idx="1"/>
          </p:nvPr>
        </p:nvSpPr>
        <p:spPr>
          <a:xfrm>
            <a:off x="457200" y="1447800"/>
            <a:ext cx="7620000" cy="4602163"/>
          </a:xfrm>
        </p:spPr>
        <p:txBody>
          <a:bodyPr>
            <a:normAutofit/>
          </a:bodyPr>
          <a:lstStyle/>
          <a:p>
            <a:pPr algn="l" rtl="0"/>
            <a:r>
              <a:rPr lang="en-US" sz="1000" b="0" dirty="0"/>
              <a:t>1. </a:t>
            </a:r>
            <a:r>
              <a:rPr lang="en-US" sz="1200" b="0" dirty="0"/>
              <a:t>Laboratory Quality Management System by WHO. https://www.who.int/publications-detail-redirect/9789241548274</a:t>
            </a:r>
          </a:p>
          <a:p>
            <a:pPr algn="just" rtl="0"/>
            <a:r>
              <a:rPr lang="en-US" sz="1200" b="0" dirty="0"/>
              <a:t>2. ISO International </a:t>
            </a:r>
            <a:r>
              <a:rPr lang="en-US" sz="1200" b="0" dirty="0" err="1"/>
              <a:t>Organisation</a:t>
            </a:r>
            <a:r>
              <a:rPr lang="en-US" sz="1200" b="0" dirty="0"/>
              <a:t> for </a:t>
            </a:r>
            <a:r>
              <a:rPr lang="en-US" sz="1200" b="0" dirty="0" err="1"/>
              <a:t>Standardisation</a:t>
            </a:r>
            <a:r>
              <a:rPr lang="en-US" sz="1200" b="0" dirty="0"/>
              <a:t> www.iso.org </a:t>
            </a:r>
          </a:p>
          <a:p>
            <a:pPr algn="just" rtl="0"/>
            <a:r>
              <a:rPr lang="en-US" sz="1200" b="0" dirty="0"/>
              <a:t>3. CLSI Clinical and Laboratory Standards Institute www.clsi.org </a:t>
            </a:r>
          </a:p>
          <a:p>
            <a:pPr algn="just" rtl="0"/>
            <a:r>
              <a:rPr lang="en-US" sz="1200" b="0" dirty="0"/>
              <a:t>4. </a:t>
            </a:r>
            <a:r>
              <a:rPr lang="en-US" sz="1200" b="0" dirty="0" err="1"/>
              <a:t>Westgard</a:t>
            </a:r>
            <a:r>
              <a:rPr lang="en-US" sz="1200" b="0" dirty="0"/>
              <a:t> QC www.westgard.com</a:t>
            </a:r>
            <a:endParaRPr lang="en-US" sz="1200" b="0" u="sng" dirty="0"/>
          </a:p>
          <a:p>
            <a:pPr algn="just" rtl="0"/>
            <a:r>
              <a:rPr lang="en-US" sz="1200" b="0" dirty="0"/>
              <a:t>5. CDC: https://www.cdc.gov/CLIA </a:t>
            </a:r>
          </a:p>
          <a:p>
            <a:pPr algn="just" rtl="0"/>
            <a:r>
              <a:rPr lang="en-US" sz="1200" b="0" dirty="0"/>
              <a:t>6. CMS: https://www.cms.gov/Regulations-and-Guidance/Legislation/CLIA/index </a:t>
            </a:r>
          </a:p>
          <a:p>
            <a:pPr algn="just" rtl="0"/>
            <a:r>
              <a:rPr lang="en-US" sz="1200" b="0" dirty="0"/>
              <a:t>7. FDA: https://www.accessdata.fda.gov/scripts/cdrh/cfdocs/cfCLIA%20/search.cfm</a:t>
            </a:r>
            <a:endParaRPr lang="ar-SA" sz="1200" b="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82</a:t>
            </a:fld>
            <a:endParaRPr lang="en-US"/>
          </a:p>
        </p:txBody>
      </p:sp>
      <p:pic>
        <p:nvPicPr>
          <p:cNvPr id="8194" name="Picture 2" descr="C:\Program Files (x86)\Microsoft Office\MEDIA\CAGCAT10\j029323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562600"/>
            <a:ext cx="955675" cy="69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02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normAutofit/>
          </a:bodyPr>
          <a:lstStyle/>
          <a:p>
            <a:r>
              <a:rPr lang="en-US" sz="2800" dirty="0"/>
              <a:t>Further</a:t>
            </a:r>
            <a:r>
              <a:rPr lang="en-US" sz="2400" dirty="0"/>
              <a:t> </a:t>
            </a:r>
            <a:r>
              <a:rPr lang="en-US" sz="2800" dirty="0"/>
              <a:t>read</a:t>
            </a:r>
            <a:r>
              <a:rPr lang="en-US" sz="2400" dirty="0"/>
              <a:t>:</a:t>
            </a:r>
            <a:endParaRPr lang="ar-S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3929390" cy="475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83</a:t>
            </a:fld>
            <a:endParaRPr lang="en-US"/>
          </a:p>
        </p:txBody>
      </p:sp>
      <p:sp>
        <p:nvSpPr>
          <p:cNvPr id="4" name="Rectangle 3"/>
          <p:cNvSpPr/>
          <p:nvPr/>
        </p:nvSpPr>
        <p:spPr>
          <a:xfrm>
            <a:off x="533400" y="1447800"/>
            <a:ext cx="4038600" cy="830997"/>
          </a:xfrm>
          <a:prstGeom prst="rect">
            <a:avLst/>
          </a:prstGeom>
        </p:spPr>
        <p:txBody>
          <a:bodyPr wrap="square">
            <a:spAutoFit/>
          </a:bodyPr>
          <a:lstStyle/>
          <a:p>
            <a:pPr lvl="0" algn="just">
              <a:spcBef>
                <a:spcPct val="20000"/>
              </a:spcBef>
              <a:spcAft>
                <a:spcPts val="600"/>
              </a:spcAft>
            </a:pPr>
            <a:r>
              <a:rPr lang="en-US" sz="1200" dirty="0">
                <a:solidFill>
                  <a:srgbClr val="000000"/>
                </a:solidFill>
              </a:rPr>
              <a:t>This handbook covers topics that are essential for quality management of a public health or clinical laboratory. They are based on both </a:t>
            </a:r>
            <a:r>
              <a:rPr lang="en-US" sz="1200" b="1" dirty="0">
                <a:solidFill>
                  <a:srgbClr val="000000"/>
                </a:solidFill>
              </a:rPr>
              <a:t>ISO 15189 </a:t>
            </a:r>
            <a:r>
              <a:rPr lang="en-US" sz="1200" dirty="0">
                <a:solidFill>
                  <a:srgbClr val="000000"/>
                </a:solidFill>
              </a:rPr>
              <a:t>and </a:t>
            </a:r>
            <a:r>
              <a:rPr lang="en-US" sz="1200" b="1" dirty="0">
                <a:solidFill>
                  <a:srgbClr val="000000"/>
                </a:solidFill>
              </a:rPr>
              <a:t>CLSI GP26-A3 </a:t>
            </a:r>
            <a:r>
              <a:rPr lang="en-US" sz="1200" dirty="0">
                <a:solidFill>
                  <a:srgbClr val="000000"/>
                </a:solidFill>
              </a:rPr>
              <a:t>documents.</a:t>
            </a:r>
            <a:endParaRPr lang="ar-SA" sz="1200" b="1" dirty="0">
              <a:solidFill>
                <a:srgbClr val="000000"/>
              </a:solidFill>
            </a:endParaRPr>
          </a:p>
        </p:txBody>
      </p:sp>
    </p:spTree>
    <p:extLst>
      <p:ext uri="{BB962C8B-B14F-4D97-AF65-F5344CB8AC3E}">
        <p14:creationId xmlns:p14="http://schemas.microsoft.com/office/powerpoint/2010/main" val="335220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142682"/>
          </a:xfrm>
        </p:spPr>
        <p:txBody>
          <a:bodyPr>
            <a:normAutofit/>
          </a:bodyPr>
          <a:lstStyle/>
          <a:p>
            <a:r>
              <a:rPr lang="en-US" sz="2800" dirty="0"/>
              <a:t>Gaussian/normal distribution:</a:t>
            </a:r>
            <a:endParaRPr lang="ar-SA"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181600" cy="355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434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6781</TotalTime>
  <Words>4715</Words>
  <Application>Microsoft Office PowerPoint</Application>
  <PresentationFormat>On-screen Show (4:3)</PresentationFormat>
  <Paragraphs>854</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Essential</vt:lpstr>
      <vt:lpstr> Quality  in  laboratory</vt:lpstr>
      <vt:lpstr>Objectives:</vt:lpstr>
      <vt:lpstr>Some terminologies:</vt:lpstr>
      <vt:lpstr>What is quality?</vt:lpstr>
      <vt:lpstr>A. WHAT IS ACCURACY?</vt:lpstr>
      <vt:lpstr>Why accurate results?</vt:lpstr>
      <vt:lpstr>B. WHAT IS PRECISION?</vt:lpstr>
      <vt:lpstr>PowerPoint Presentation</vt:lpstr>
      <vt:lpstr>Gaussian/normal distribution:</vt:lpstr>
      <vt:lpstr>PowerPoint Presentation</vt:lpstr>
      <vt:lpstr>PowerPoint Presentation</vt:lpstr>
      <vt:lpstr>c. Turnaround time:</vt:lpstr>
      <vt:lpstr>Path of workflow:</vt:lpstr>
      <vt:lpstr>Quality system essentials:</vt:lpstr>
      <vt:lpstr>1. Organization:</vt:lpstr>
      <vt:lpstr>2. personnel:</vt:lpstr>
      <vt:lpstr>3. equipment:</vt:lpstr>
      <vt:lpstr>PowerPoint Presentation</vt:lpstr>
      <vt:lpstr>Verification:</vt:lpstr>
      <vt:lpstr>PowerPoint Presentation</vt:lpstr>
      <vt:lpstr>PowerPoint Presentation</vt:lpstr>
      <vt:lpstr>PowerPoint Presentation</vt:lpstr>
      <vt:lpstr>4. Purchasing &amp; inventory:</vt:lpstr>
      <vt:lpstr>Receiving a new reagent:</vt:lpstr>
      <vt:lpstr>Troubleshooting ltlv:</vt:lpstr>
      <vt:lpstr>5. Process control:</vt:lpstr>
      <vt:lpstr>Quality control:</vt:lpstr>
      <vt:lpstr>Control versus calibrator</vt:lpstr>
      <vt:lpstr>Internal quality control:</vt:lpstr>
      <vt:lpstr>PowerPoint Presentation</vt:lpstr>
      <vt:lpstr>PowerPoint Presentation</vt:lpstr>
      <vt:lpstr>PowerPoint Presentation</vt:lpstr>
      <vt:lpstr>QC for (semi-)qualitative tests:</vt:lpstr>
      <vt:lpstr>iQC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construct an LJ chart:</vt:lpstr>
      <vt:lpstr>PowerPoint Presentation</vt:lpstr>
      <vt:lpstr>PowerPoint Presentation</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Random vs systematic error:</vt:lpstr>
      <vt:lpstr>Troubleshooting iqc errors:</vt:lpstr>
      <vt:lpstr>What next after detecting error:</vt:lpstr>
      <vt:lpstr>External quality assessment:</vt:lpstr>
      <vt:lpstr>PowerPoint Presentation</vt:lpstr>
      <vt:lpstr>Proficiency testing (PT):</vt:lpstr>
      <vt:lpstr>Selection of assigned value:</vt:lpstr>
      <vt:lpstr>Acceptable performance:</vt:lpstr>
      <vt:lpstr>PowerPoint Presentation</vt:lpstr>
      <vt:lpstr>PowerPoint Presentation</vt:lpstr>
      <vt:lpstr>The corrective and preventive action process </vt:lpstr>
      <vt:lpstr>6. Information management:</vt:lpstr>
      <vt:lpstr>7. Documents and records:</vt:lpstr>
      <vt:lpstr>8. Occurrence management:</vt:lpstr>
      <vt:lpstr>9. assessment:</vt:lpstr>
      <vt:lpstr>10. Process improvement:</vt:lpstr>
      <vt:lpstr>11. Customer service:</vt:lpstr>
      <vt:lpstr>12. Facilities and safety:</vt:lpstr>
      <vt:lpstr>Case 1:</vt:lpstr>
      <vt:lpstr>Case 2:</vt:lpstr>
      <vt:lpstr>Case 3:</vt:lpstr>
      <vt:lpstr>Case 4:</vt:lpstr>
      <vt:lpstr>Case 5:</vt:lpstr>
      <vt:lpstr>CASE 6:</vt:lpstr>
      <vt:lpstr>Case 7:</vt:lpstr>
      <vt:lpstr>CASE 8:</vt:lpstr>
      <vt:lpstr>CASE 9:</vt:lpstr>
      <vt:lpstr>Case 10:</vt:lpstr>
      <vt:lpstr>Take home message:</vt:lpstr>
      <vt:lpstr>References &amp; recommendations:</vt:lpstr>
      <vt:lpstr>Further read: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Quality Management</dc:title>
  <dc:creator>Administrator</dc:creator>
  <cp:lastModifiedBy>Administrator</cp:lastModifiedBy>
  <cp:revision>400</cp:revision>
  <dcterms:created xsi:type="dcterms:W3CDTF">2006-08-16T00:00:00Z</dcterms:created>
  <dcterms:modified xsi:type="dcterms:W3CDTF">2023-12-18T06:48:41Z</dcterms:modified>
</cp:coreProperties>
</file>